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57" r:id="rId3"/>
    <p:sldId id="282" r:id="rId4"/>
    <p:sldId id="264" r:id="rId5"/>
    <p:sldId id="269" r:id="rId6"/>
    <p:sldId id="307" r:id="rId7"/>
    <p:sldId id="273" r:id="rId8"/>
    <p:sldId id="308" r:id="rId9"/>
    <p:sldId id="281" r:id="rId10"/>
    <p:sldId id="267" r:id="rId11"/>
    <p:sldId id="297" r:id="rId12"/>
    <p:sldId id="266" r:id="rId13"/>
    <p:sldId id="272" r:id="rId14"/>
    <p:sldId id="274" r:id="rId15"/>
    <p:sldId id="268" r:id="rId16"/>
    <p:sldId id="258" r:id="rId17"/>
    <p:sldId id="276" r:id="rId18"/>
    <p:sldId id="275" r:id="rId19"/>
    <p:sldId id="259" r:id="rId20"/>
    <p:sldId id="260" r:id="rId21"/>
    <p:sldId id="277" r:id="rId22"/>
    <p:sldId id="311" r:id="rId23"/>
    <p:sldId id="280" r:id="rId24"/>
    <p:sldId id="313" r:id="rId25"/>
    <p:sldId id="278" r:id="rId26"/>
    <p:sldId id="279" r:id="rId27"/>
    <p:sldId id="284" r:id="rId28"/>
    <p:sldId id="283" r:id="rId29"/>
    <p:sldId id="285" r:id="rId30"/>
    <p:sldId id="300" r:id="rId31"/>
    <p:sldId id="301" r:id="rId32"/>
    <p:sldId id="302" r:id="rId33"/>
    <p:sldId id="286" r:id="rId34"/>
    <p:sldId id="288" r:id="rId35"/>
    <p:sldId id="289" r:id="rId36"/>
    <p:sldId id="290" r:id="rId37"/>
    <p:sldId id="291" r:id="rId38"/>
    <p:sldId id="309" r:id="rId39"/>
    <p:sldId id="310" r:id="rId40"/>
    <p:sldId id="295" r:id="rId41"/>
    <p:sldId id="296" r:id="rId42"/>
    <p:sldId id="294" r:id="rId43"/>
    <p:sldId id="292" r:id="rId44"/>
    <p:sldId id="263" r:id="rId45"/>
    <p:sldId id="298" r:id="rId46"/>
    <p:sldId id="293" r:id="rId47"/>
    <p:sldId id="306" r:id="rId48"/>
    <p:sldId id="305" r:id="rId49"/>
    <p:sldId id="299" r:id="rId50"/>
    <p:sldId id="304" r:id="rId5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61" autoAdjust="0"/>
    <p:restoredTop sz="60682" autoAdjust="0"/>
  </p:normalViewPr>
  <p:slideViewPr>
    <p:cSldViewPr snapToGrid="0">
      <p:cViewPr varScale="1">
        <p:scale>
          <a:sx n="45" d="100"/>
          <a:sy n="45" d="100"/>
        </p:scale>
        <p:origin x="1404" y="4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8/08/2020</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08/08/2020</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171450" indent="-171450">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171450" indent="-171450">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a:t>
            </a:r>
            <a:r>
              <a:rPr lang="pt-BR" baseline="0" dirty="0">
                <a:cs typeface="Calibri"/>
              </a:rPr>
              <a:t> </a:t>
            </a:r>
            <a:r>
              <a:rPr lang="pt-BR" dirty="0" smtClean="0"/>
              <a:t>Etimologicamente</a:t>
            </a:r>
            <a:r>
              <a:rPr lang="pt-BR" dirty="0"/>
              <a:t>, a palavra "inteligência" se originou a partir do latim </a:t>
            </a:r>
            <a:r>
              <a:rPr lang="pt-BR" i="1" dirty="0"/>
              <a:t>intelligentia</a:t>
            </a:r>
            <a:r>
              <a:rPr lang="pt-BR" dirty="0"/>
              <a:t> , oriundo de </a:t>
            </a:r>
            <a:r>
              <a:rPr lang="pt-BR" i="1" dirty="0"/>
              <a:t>intelligere</a:t>
            </a:r>
            <a:r>
              <a:rPr lang="pt-BR" dirty="0"/>
              <a:t>, em que o prefixo </a:t>
            </a:r>
            <a:r>
              <a:rPr lang="pt-BR" i="1" dirty="0"/>
              <a:t>inter </a:t>
            </a:r>
            <a:r>
              <a:rPr lang="pt-BR" dirty="0"/>
              <a:t>significa "entre", e </a:t>
            </a:r>
            <a:r>
              <a:rPr lang="pt-BR" i="1" dirty="0"/>
              <a:t>legere </a:t>
            </a:r>
            <a:r>
              <a:rPr lang="pt-BR" dirty="0"/>
              <a:t>quer dizer "escolha". Assim sendo, o significado original deste termo faz referência a capacidade de escolha de um indivíduo entre as várias possibilidades ou opções que lhe são apresentadas</a:t>
            </a:r>
            <a:r>
              <a:rPr lang="pt-BR" dirty="0" smtClean="0"/>
              <a:t>.</a:t>
            </a:r>
            <a:endParaRPr lang="pt-BR" dirty="0">
              <a:cs typeface="Calibri" panose="020F0502020204030204"/>
            </a:endParaRPr>
          </a:p>
          <a:p>
            <a:pPr marL="171450" indent="-171450">
              <a:buFont typeface="Arial" panose="020B0604020202020204" pitchFamily="34" charset="0"/>
              <a:buChar char="•"/>
            </a:pPr>
            <a:r>
              <a:rPr lang="pt-BR" b="1" dirty="0"/>
              <a:t>Artificial</a:t>
            </a:r>
            <a:r>
              <a:rPr lang="pt-BR" dirty="0"/>
              <a:t>: feito com arte, produzido pela mão do homem, não pela </a:t>
            </a:r>
            <a:r>
              <a:rPr lang="pt-BR" dirty="0" smtClean="0"/>
              <a:t>natureza.</a:t>
            </a:r>
            <a:endParaRPr lang="pt-BR" b="1" dirty="0">
              <a:cs typeface="Calibri"/>
            </a:endParaRPr>
          </a:p>
          <a:p>
            <a:pPr marL="171450" indent="-171450">
              <a:buFont typeface="Arial" panose="020B0604020202020204" pitchFamily="34" charset="0"/>
              <a:buChar char="•"/>
            </a:pPr>
            <a:r>
              <a:rPr lang="pt-BR" b="1" dirty="0" smtClean="0"/>
              <a:t>Objetivo</a:t>
            </a:r>
            <a:r>
              <a:rPr lang="pt-BR" dirty="0"/>
              <a:t>: Criar máquinas que </a:t>
            </a:r>
            <a:r>
              <a:rPr lang="pt-BR" i="1" dirty="0"/>
              <a:t>imitem</a:t>
            </a:r>
            <a:r>
              <a:rPr lang="pt-BR" dirty="0"/>
              <a:t> nossa capacidade mental para uma determinada tarefa. </a:t>
            </a:r>
            <a:endParaRPr lang="pt-BR" dirty="0">
              <a:cs typeface="Calibri"/>
            </a:endParaRPr>
          </a:p>
          <a:p>
            <a:pPr marL="171450" indent="-171450">
              <a:buFont typeface="Arial" panose="020B0604020202020204" pitchFamily="34" charset="0"/>
              <a:buChar char="•"/>
            </a:pPr>
            <a:r>
              <a:rPr lang="pt-BR" dirty="0" smtClean="0"/>
              <a:t>Porém</a:t>
            </a:r>
            <a:r>
              <a:rPr lang="pt-BR" dirty="0"/>
              <a:t>, esta </a:t>
            </a:r>
            <a:r>
              <a:rPr lang="pt-BR" i="1" dirty="0"/>
              <a:t>imitação</a:t>
            </a:r>
            <a:r>
              <a:rPr lang="pt-BR" dirty="0"/>
              <a:t> não será perfeita dado que somos construídos de matéria viva e até o momento não fomos capazes de criar nada semelhante ao nosso cérebro. </a:t>
            </a:r>
            <a:endParaRPr lang="pt-BR" dirty="0" smtClean="0"/>
          </a:p>
          <a:p>
            <a:pPr marL="171450" indent="-171450">
              <a:buFont typeface="Arial" panose="020B0604020202020204" pitchFamily="34" charset="0"/>
              <a:buChar char="•"/>
            </a:pPr>
            <a:r>
              <a:rPr lang="pt-BR" dirty="0" smtClean="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r>
              <a:rPr lang="pt-BR" dirty="0" smtClean="0"/>
              <a:t>.</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anúncios/produtos: IA extrai conhecimento através do comportamento dos clientes e com isso consegue recomendar produtos específicos/customizados para os clientes.</a:t>
            </a:r>
          </a:p>
          <a:p>
            <a:endParaRPr lang="pt-BR" dirty="0" smtClean="0"/>
          </a:p>
          <a:p>
            <a:r>
              <a:rPr lang="pt-BR" dirty="0" smtClean="0"/>
              <a:t>“Faculdade particular usa robô para corrigir provas e dar nota aos alunos”, </a:t>
            </a:r>
            <a:r>
              <a:rPr lang="pt-BR" dirty="0" smtClean="0">
                <a:hlinkClick r:id="rId3"/>
              </a:rPr>
              <a:t>https://cartacampinas.com.br/2020/04/faculdade-particular-usa-robo-para-corrigir-provas-e-dar-nota-aos-alunos/</a:t>
            </a:r>
            <a:endParaRPr lang="pt-BR" dirty="0" smtClean="0"/>
          </a:p>
          <a:p>
            <a:endParaRPr lang="pt-BR" dirty="0" smtClean="0"/>
          </a:p>
          <a:p>
            <a:r>
              <a:rPr lang="pt-BR" dirty="0" smtClean="0"/>
              <a:t>“</a:t>
            </a:r>
            <a:r>
              <a:rPr lang="en-US" dirty="0" smtClean="0"/>
              <a:t>Artificial Intelligence May Be Key to Better Weather Forecasts</a:t>
            </a:r>
            <a:r>
              <a:rPr lang="pt-BR" dirty="0" smtClean="0"/>
              <a:t>”, https://eos.org/opinions/artificial-intelligence-may-be-key-to-better-we</a:t>
            </a:r>
          </a:p>
          <a:p>
            <a:endParaRPr lang="pt-BR" dirty="0" smtClean="0"/>
          </a:p>
          <a:p>
            <a:r>
              <a:rPr lang="pt-BR" dirty="0" smtClean="0"/>
              <a:t>“</a:t>
            </a:r>
            <a:r>
              <a:rPr lang="en-US" dirty="0" smtClean="0"/>
              <a:t>AI improves fraud detection, prediction and prevention</a:t>
            </a:r>
            <a:r>
              <a:rPr lang="pt-BR" dirty="0" smtClean="0"/>
              <a:t>”,</a:t>
            </a:r>
            <a:r>
              <a:rPr lang="pt-BR" baseline="0" dirty="0" smtClean="0"/>
              <a:t> </a:t>
            </a:r>
            <a:r>
              <a:rPr lang="pt-BR" dirty="0" smtClean="0">
                <a:hlinkClick r:id="rId4"/>
              </a:rPr>
              <a:t>https://www.ibm.com/analytics/fraud-prediction</a:t>
            </a:r>
            <a:r>
              <a:rPr lang="pt-BR" dirty="0" smtClean="0">
                <a:hlinkClick r:id="rId5"/>
              </a:rPr>
              <a:t>ather-forecasts</a:t>
            </a:r>
            <a:endParaRPr lang="pt-BR" dirty="0" smtClean="0"/>
          </a:p>
          <a:p>
            <a:endParaRPr lang="pt-BR" dirty="0" smtClean="0"/>
          </a:p>
          <a:p>
            <a:r>
              <a:rPr lang="pt-BR" dirty="0" smtClean="0"/>
              <a:t>“Inteligência artificial ajuda em diagnóstico da covid-19 no Brasil”, </a:t>
            </a:r>
            <a:r>
              <a:rPr lang="pt-BR" dirty="0" smtClean="0">
                <a:hlinkClick r:id="rId6"/>
              </a:rPr>
              <a:t>https://www.correiobraziliense.com.br/app/noticia/ciencia-e-saude/2020/08/04/interna_ciencia_saude,878353/inteligencia-artificial-ajuda-em-diagnostico-da-covid-19-no-brasil.shtml</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Estimação de canal e detecção de </a:t>
            </a:r>
            <a:r>
              <a:rPr lang="pt-BR" b="1" dirty="0" smtClean="0"/>
              <a:t>sinais</a:t>
            </a:r>
          </a:p>
          <a:p>
            <a:pPr marL="628650" lvl="1" indent="-171450" defTabSz="1686336">
              <a:buFont typeface="Arial" panose="020B0604020202020204" pitchFamily="34" charset="0"/>
              <a:buChar char="•"/>
              <a:defRPr/>
            </a:pPr>
            <a:r>
              <a:rPr lang="pt-BR" b="0" dirty="0" smtClean="0"/>
              <a:t>Algoritmos </a:t>
            </a:r>
            <a:r>
              <a:rPr lang="pt-BR" b="0" dirty="0"/>
              <a:t>de IA são treinados para realizar a </a:t>
            </a:r>
            <a:r>
              <a:rPr lang="pt-BR" b="0" dirty="0" smtClean="0"/>
              <a:t>estimação de canal </a:t>
            </a:r>
            <a:r>
              <a:rPr lang="pt-BR" b="0" dirty="0"/>
              <a:t>e detecção de símbolos conjuntamente. Em alguns exemplos, os algoritmos são treinados para estimar o canal sem o envio de pilotos, aumentando a eficiência </a:t>
            </a:r>
            <a:r>
              <a:rPr lang="pt-BR" b="0" dirty="0" smtClean="0"/>
              <a:t>espectral do sistema, que se transforma</a:t>
            </a:r>
            <a:r>
              <a:rPr lang="pt-BR" b="0" baseline="0" dirty="0" smtClean="0"/>
              <a:t> em maior velocidade para o usuário</a:t>
            </a:r>
            <a:r>
              <a:rPr lang="pt-BR" b="0" dirty="0" smtClean="0"/>
              <a:t>.</a:t>
            </a:r>
          </a:p>
          <a:p>
            <a:pPr marL="628650" lvl="1" indent="-171450" defTabSz="1686336">
              <a:buFont typeface="Arial" panose="020B0604020202020204" pitchFamily="34" charset="0"/>
              <a:buChar char="•"/>
              <a:defRPr/>
            </a:pPr>
            <a:r>
              <a:rPr lang="pt-BR" b="1" dirty="0" smtClean="0"/>
              <a:t>Vantagens</a:t>
            </a:r>
            <a:r>
              <a:rPr lang="pt-BR" b="0" dirty="0"/>
              <a:t>: As tarefas de estimação de canal e detecção </a:t>
            </a:r>
            <a:r>
              <a:rPr lang="pt-BR" b="0" dirty="0" smtClean="0"/>
              <a:t>envolvem </a:t>
            </a:r>
            <a:r>
              <a:rPr lang="pt-BR" b="0" dirty="0"/>
              <a:t>a estimação dos vários canais (um por antena) e a inversão de matrizes, e por exemplo, em sistemas MIMO com um número massivo de antenas isso pode levar a um alto custo e alta complexidade computacional. O uso de IA nesta tarefa tem </a:t>
            </a:r>
            <a:r>
              <a:rPr lang="pt-BR" b="0" dirty="0" smtClean="0"/>
              <a:t>o potencial </a:t>
            </a:r>
            <a:r>
              <a:rPr lang="pt-BR" b="0" dirty="0"/>
              <a:t>reduzir custos e complexidade </a:t>
            </a:r>
            <a:r>
              <a:rPr lang="pt-BR" b="0" dirty="0" smtClean="0"/>
              <a:t>computacional. Além</a:t>
            </a:r>
            <a:r>
              <a:rPr lang="pt-BR" b="0" baseline="0" dirty="0" smtClean="0"/>
              <a:t> disso, a estimação de canal envolve a transmissão de pilotos, que consomem recursos que poderiam ser utilizados para transmissão de dados. IA tem também o potencial de aumentar a efieicnia do sistema através do envio de um menor número de ou nenhum pilotos.</a:t>
            </a:r>
            <a:endParaRPr lang="pt-BR" b="0" dirty="0" smtClean="0"/>
          </a:p>
          <a:p>
            <a:pPr marL="171450" lvl="0" indent="-171450" defTabSz="1686336">
              <a:buFont typeface="Arial" panose="020B0604020202020204" pitchFamily="34" charset="0"/>
              <a:buChar char="•"/>
              <a:defRPr/>
            </a:pPr>
            <a:r>
              <a:rPr lang="pt-BR" b="1" dirty="0" smtClean="0"/>
              <a:t>Aprendizado </a:t>
            </a:r>
            <a:r>
              <a:rPr lang="pt-BR" b="1" dirty="0"/>
              <a:t>de Sistemas de Comunicação de </a:t>
            </a:r>
            <a:r>
              <a:rPr lang="pt-BR" b="1" dirty="0" smtClean="0"/>
              <a:t>Ponta-a-Ponta</a:t>
            </a:r>
          </a:p>
          <a:p>
            <a:pPr marL="628650" lvl="1" indent="-171450" defTabSz="1686336">
              <a:buFont typeface="Arial" panose="020B0604020202020204" pitchFamily="34" charset="0"/>
              <a:buChar char="•"/>
              <a:defRPr/>
            </a:pPr>
            <a:r>
              <a:rPr lang="pt-BR" b="0" u="none" dirty="0" smtClean="0"/>
              <a:t>Os </a:t>
            </a:r>
            <a:r>
              <a:rPr lang="pt-BR" b="0" u="none" dirty="0"/>
              <a:t>blocos de processamento em sistemas de comunicação (transmissor e receptor) são desenvolvidos separadamente e otimizados com premissas (suposições) e objetivos diferentes, tornando a otimização global do sistema muito difícil. AI pode ser usado para modelar e otimizar conjuntamente os blocos de processamento do transmissor (codificação de canal, modulação, MIMO, etc) e do receptor (estimação, detecção, demodulação, decodificação de canal</a:t>
            </a:r>
            <a:r>
              <a:rPr lang="pt-BR" b="0" u="none" dirty="0" smtClean="0"/>
              <a:t>).</a:t>
            </a:r>
          </a:p>
          <a:p>
            <a:pPr marL="628650" lvl="1" indent="-171450" defTabSz="1686336">
              <a:buFont typeface="Arial" panose="020B0604020202020204" pitchFamily="34" charset="0"/>
              <a:buChar char="•"/>
              <a:defRPr/>
            </a:pPr>
            <a:r>
              <a:rPr lang="pt-BR" b="1" u="none" dirty="0" smtClean="0"/>
              <a:t>Vantagens</a:t>
            </a:r>
            <a:r>
              <a:rPr lang="pt-BR" b="0" u="none" dirty="0"/>
              <a:t>: maior performance do sistema dado que ele é otimizado conjuntamente.</a:t>
            </a:r>
          </a:p>
          <a:p>
            <a:pPr marL="171450" indent="-171450" defTabSz="1686336">
              <a:buFont typeface="Arial" panose="020B0604020202020204" pitchFamily="34" charset="0"/>
              <a:buChar char="•"/>
              <a:defRPr/>
            </a:pPr>
            <a:r>
              <a:rPr lang="pt-BR" b="1" dirty="0"/>
              <a:t>Alocação de </a:t>
            </a:r>
            <a:r>
              <a:rPr lang="pt-BR" b="1" dirty="0" smtClean="0"/>
              <a:t>Recursos</a:t>
            </a:r>
          </a:p>
          <a:p>
            <a:pPr marL="628650" lvl="1" indent="-171450" defTabSz="1686336">
              <a:buFont typeface="Arial" panose="020B0604020202020204" pitchFamily="34" charset="0"/>
              <a:buChar char="•"/>
              <a:defRPr/>
            </a:pPr>
            <a:r>
              <a:rPr lang="pt-BR" b="0" dirty="0" smtClean="0"/>
              <a:t>Dispositivos </a:t>
            </a:r>
            <a:r>
              <a:rPr lang="pt-BR" b="0" dirty="0"/>
              <a:t>IoT de baixa potência (e.g., </a:t>
            </a:r>
            <a:r>
              <a:rPr lang="pt-BR" b="0" dirty="0" smtClean="0"/>
              <a:t>LoRa, Zigbee, 6LoWPAN) </a:t>
            </a:r>
            <a:r>
              <a:rPr lang="pt-BR" b="0" dirty="0"/>
              <a:t>não utilizam protocolos de contenção, o que acarreta em colisões, consequentemente diminuindo a performance da rede e drenando as baterias dos dispositivos devido ao maior número de retransmissões. IA pode aprender como (onde-&gt; canal, quando-&gt;periodicidade e por quanto tempo) os outros dispositivos estão acessando o meio e consequentemente evitar colisões com uma certa </a:t>
            </a:r>
            <a:r>
              <a:rPr lang="pt-BR" b="0" dirty="0" smtClean="0"/>
              <a:t>probabilidade.</a:t>
            </a:r>
          </a:p>
          <a:p>
            <a:pPr marL="628650" lvl="1" indent="-171450" defTabSz="1686336">
              <a:buFont typeface="Arial" panose="020B0604020202020204" pitchFamily="34" charset="0"/>
              <a:buChar char="•"/>
              <a:defRPr/>
            </a:pPr>
            <a:r>
              <a:rPr lang="pt-BR" b="1" dirty="0" smtClean="0"/>
              <a:t>Vantagens</a:t>
            </a:r>
            <a:r>
              <a:rPr lang="pt-BR" b="0" dirty="0"/>
              <a:t>: aumento da performance da rede e da vida útil das baterias devido ao menor número de retransmissões.</a:t>
            </a:r>
          </a:p>
          <a:p>
            <a:pPr marL="171450" indent="-171450" defTabSz="1686336">
              <a:buFont typeface="Arial" panose="020B0604020202020204" pitchFamily="34" charset="0"/>
              <a:buChar char="•"/>
              <a:defRPr/>
            </a:pPr>
            <a:r>
              <a:rPr lang="pt-BR" b="1" dirty="0" smtClean="0"/>
              <a:t>Rádio-sobre-Fibra</a:t>
            </a:r>
          </a:p>
          <a:p>
            <a:pPr marL="628650" lvl="1" indent="-171450" defTabSz="1686336">
              <a:buFont typeface="Arial" panose="020B0604020202020204" pitchFamily="34" charset="0"/>
              <a:buChar char="•"/>
              <a:defRPr/>
            </a:pPr>
            <a:r>
              <a:rPr lang="pt-BR" sz="2200" dirty="0" smtClean="0"/>
              <a:t>A</a:t>
            </a:r>
            <a:r>
              <a:rPr lang="pt-BR" sz="2200" baseline="0" dirty="0" smtClean="0"/>
              <a:t> t</a:t>
            </a:r>
            <a:r>
              <a:rPr lang="pt-BR" sz="2200" dirty="0" smtClean="0"/>
              <a:t>ransmissão </a:t>
            </a:r>
            <a:r>
              <a:rPr lang="pt-BR" sz="2200" dirty="0"/>
              <a:t>analógica de sinais banda base para BS usando rádio-sobre-fibra pode reduzir os custos de conversores quando comparado com soluções digitais tais como o CPRI, entretanto, o canal composto Radio/Fibra introduz vários tipos de artefatos e distorções ao sinal transmitido que precisam ser mitigadas. AI pode ser utilizada para </a:t>
            </a:r>
            <a:r>
              <a:rPr lang="pt-BR" b="0" dirty="0"/>
              <a:t>equalizar e </a:t>
            </a:r>
            <a:r>
              <a:rPr lang="pt-BR" b="0" dirty="0" smtClean="0"/>
              <a:t>detectar</a:t>
            </a:r>
            <a:r>
              <a:rPr lang="pt-BR" b="0" baseline="0" dirty="0" smtClean="0"/>
              <a:t> </a:t>
            </a:r>
            <a:r>
              <a:rPr lang="pt-BR" b="0" dirty="0" smtClean="0"/>
              <a:t>sinais </a:t>
            </a:r>
            <a:r>
              <a:rPr lang="pt-BR" b="0" dirty="0"/>
              <a:t>conjuntamente. </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Menor custo e complexidade computacional. </a:t>
            </a:r>
          </a:p>
          <a:p>
            <a:pPr marL="171450" indent="-171450" defTabSz="1686336">
              <a:buFont typeface="Arial" panose="020B0604020202020204" pitchFamily="34" charset="0"/>
              <a:buChar char="•"/>
              <a:defRPr/>
            </a:pPr>
            <a:r>
              <a:rPr lang="pt-BR" b="1" dirty="0"/>
              <a:t>Comunicações em Ondas </a:t>
            </a:r>
            <a:r>
              <a:rPr lang="pt-BR" b="1" dirty="0" smtClean="0"/>
              <a:t>Milimétricas</a:t>
            </a:r>
          </a:p>
          <a:p>
            <a:pPr marL="628650" lvl="1" indent="-171450" defTabSz="1686336">
              <a:buFont typeface="Arial" panose="020B0604020202020204" pitchFamily="34" charset="0"/>
              <a:buChar char="•"/>
              <a:defRPr/>
            </a:pPr>
            <a:r>
              <a:rPr lang="pt-BR" b="0" dirty="0" smtClean="0"/>
              <a:t>A </a:t>
            </a:r>
            <a:r>
              <a:rPr lang="pt-BR" b="0" dirty="0"/>
              <a:t>comunicação na faixa de ondas milimétricas é predominantemente feita através de links </a:t>
            </a:r>
            <a:r>
              <a:rPr lang="pt-BR" b="0" dirty="0" smtClean="0"/>
              <a:t>com </a:t>
            </a:r>
            <a:r>
              <a:rPr lang="pt-BR" b="0" dirty="0"/>
              <a:t>visada direta (</a:t>
            </a:r>
            <a:r>
              <a:rPr lang="pt-BR" b="0" dirty="0" smtClean="0"/>
              <a:t>LoS – Line of Sight) </a:t>
            </a:r>
            <a:r>
              <a:rPr lang="pt-BR" b="0" dirty="0"/>
              <a:t>e portanto é facilmente susceptível a bloqueios. Um dispositivo móvel quando tem seu link com uma BS bloqueado inicia </a:t>
            </a:r>
            <a:r>
              <a:rPr lang="pt-BR" b="0" dirty="0" smtClean="0"/>
              <a:t>o que é</a:t>
            </a:r>
            <a:r>
              <a:rPr lang="pt-BR" b="0" baseline="0" dirty="0" smtClean="0"/>
              <a:t> chamado de</a:t>
            </a:r>
            <a:r>
              <a:rPr lang="pt-BR" b="0" dirty="0" smtClean="0"/>
              <a:t> </a:t>
            </a:r>
            <a:r>
              <a:rPr lang="pt-BR" b="0" dirty="0"/>
              <a:t>processo de handover (procura por outra BS), isso leva a </a:t>
            </a:r>
            <a:r>
              <a:rPr lang="pt-BR" b="0" dirty="0" smtClean="0"/>
              <a:t>desconexão </a:t>
            </a:r>
            <a:r>
              <a:rPr lang="pt-BR" b="0" dirty="0"/>
              <a:t>de sua sessão de comunicação, o que impacta na confiabilidade e aumenta a latência. IA </a:t>
            </a:r>
            <a:r>
              <a:rPr lang="pt-BR" b="0" dirty="0" smtClean="0"/>
              <a:t>pode</a:t>
            </a:r>
            <a:r>
              <a:rPr lang="pt-BR" b="0" baseline="0" dirty="0" smtClean="0"/>
              <a:t> ser</a:t>
            </a:r>
            <a:r>
              <a:rPr lang="pt-BR" b="0" dirty="0" smtClean="0"/>
              <a:t> </a:t>
            </a:r>
            <a:r>
              <a:rPr lang="pt-BR" b="0" dirty="0"/>
              <a:t>usada para predizer que um link irá em breve ficar bloqueado, o que possibilita que a BS servindo o dispositivo faça um handover proativo </a:t>
            </a:r>
            <a:r>
              <a:rPr lang="pt-BR" b="0" dirty="0" smtClean="0"/>
              <a:t>(em background) deste </a:t>
            </a:r>
            <a:r>
              <a:rPr lang="pt-BR" b="0" dirty="0"/>
              <a:t>dispositivo para outra </a:t>
            </a:r>
            <a:r>
              <a:rPr lang="pt-BR" b="0" dirty="0" smtClean="0"/>
              <a:t>BS.</a:t>
            </a:r>
          </a:p>
          <a:p>
            <a:pPr marL="628650" lvl="1" indent="-171450" defTabSz="1686336">
              <a:buFont typeface="Arial" panose="020B0604020202020204" pitchFamily="34" charset="0"/>
              <a:buChar char="•"/>
              <a:defRPr/>
            </a:pPr>
            <a:r>
              <a:rPr lang="pt-BR" b="1" dirty="0" smtClean="0"/>
              <a:t>Vantagens</a:t>
            </a:r>
            <a:r>
              <a:rPr lang="pt-BR" b="0" dirty="0"/>
              <a:t>: A predição e handover proativo </a:t>
            </a:r>
            <a:r>
              <a:rPr lang="pt-BR" b="0" dirty="0" smtClean="0"/>
              <a:t>garantem </a:t>
            </a:r>
            <a:r>
              <a:rPr lang="pt-BR" b="0" dirty="0"/>
              <a:t>alta confiabilidade e baixa latência nos sistemas móveis.</a:t>
            </a:r>
          </a:p>
          <a:p>
            <a:pPr marL="171450" indent="-171450" defTabSz="1686336">
              <a:buFont typeface="Arial" panose="020B0604020202020204" pitchFamily="34" charset="0"/>
              <a:buChar char="•"/>
              <a:defRPr/>
            </a:pPr>
            <a:r>
              <a:rPr lang="pt-BR" b="1" dirty="0" smtClean="0"/>
              <a:t>Pré-distorção</a:t>
            </a:r>
          </a:p>
          <a:p>
            <a:pPr marL="628650" lvl="1" indent="-171450" defTabSz="1686336">
              <a:buFont typeface="Arial" panose="020B0604020202020204" pitchFamily="34" charset="0"/>
              <a:buChar char="•"/>
              <a:defRPr/>
            </a:pPr>
            <a:r>
              <a:rPr lang="pt-BR" b="0" dirty="0" smtClean="0"/>
              <a:t>Amplificadores </a:t>
            </a:r>
            <a:r>
              <a:rPr lang="pt-BR" b="0" dirty="0"/>
              <a:t>de potencia são inerentemente não-lineares quando </a:t>
            </a:r>
            <a:r>
              <a:rPr lang="pt-BR" b="0" dirty="0" smtClean="0"/>
              <a:t>operam em </a:t>
            </a:r>
            <a:r>
              <a:rPr lang="pt-BR" b="0" dirty="0"/>
              <a:t>regimes </a:t>
            </a:r>
            <a:r>
              <a:rPr lang="pt-BR" b="0" dirty="0" smtClean="0"/>
              <a:t>de alta potência, </a:t>
            </a:r>
            <a:r>
              <a:rPr lang="pt-BR" b="0" dirty="0"/>
              <a:t>o que introduz distorção dentro da banda desejada e produtos </a:t>
            </a:r>
            <a:r>
              <a:rPr lang="pt-BR" b="0" dirty="0" smtClean="0"/>
              <a:t>de intermodulação </a:t>
            </a:r>
            <a:r>
              <a:rPr lang="pt-BR" b="0" dirty="0"/>
              <a:t>fora da banda desejada (ou seja, sinal é </a:t>
            </a:r>
            <a:r>
              <a:rPr lang="pt-BR" b="0" dirty="0" smtClean="0"/>
              <a:t>“</a:t>
            </a:r>
            <a:r>
              <a:rPr lang="pt-BR" b="0" i="1" dirty="0" smtClean="0"/>
              <a:t>espirrado</a:t>
            </a:r>
            <a:r>
              <a:rPr lang="pt-BR" b="0" dirty="0" smtClean="0"/>
              <a:t>” </a:t>
            </a:r>
            <a:r>
              <a:rPr lang="pt-BR" b="0" dirty="0"/>
              <a:t>pra fora </a:t>
            </a:r>
            <a:r>
              <a:rPr lang="pt-BR" b="0" dirty="0" smtClean="0"/>
              <a:t>da </a:t>
            </a:r>
            <a:r>
              <a:rPr lang="pt-BR" b="0" dirty="0"/>
              <a:t>banda). </a:t>
            </a:r>
            <a:endParaRPr lang="pt-BR" b="0" dirty="0" smtClean="0"/>
          </a:p>
          <a:p>
            <a:pPr marL="628650" lvl="1" indent="-171450" defTabSz="1686336">
              <a:buFont typeface="Arial" panose="020B0604020202020204" pitchFamily="34" charset="0"/>
              <a:buChar char="•"/>
              <a:defRPr/>
            </a:pPr>
            <a:r>
              <a:rPr lang="pt-BR" b="0" dirty="0" smtClean="0"/>
              <a:t>O </a:t>
            </a:r>
            <a:r>
              <a:rPr lang="pt-BR" b="0" dirty="0"/>
              <a:t>dispositivo de pré-distorção introduz uma “</a:t>
            </a:r>
            <a:r>
              <a:rPr lang="pt-BR" b="0" i="1" dirty="0"/>
              <a:t>distorção</a:t>
            </a:r>
            <a:r>
              <a:rPr lang="pt-BR" b="0" dirty="0"/>
              <a:t> </a:t>
            </a:r>
            <a:r>
              <a:rPr lang="pt-BR" b="0" i="1" dirty="0"/>
              <a:t>inversa</a:t>
            </a:r>
            <a:r>
              <a:rPr lang="pt-BR" b="0" dirty="0"/>
              <a:t>” na entrada do amplificador, o que cancela, em teoria, qualquer não-linearidade que o amplificador possa </a:t>
            </a:r>
            <a:r>
              <a:rPr lang="pt-BR" b="0" dirty="0" smtClean="0"/>
              <a:t>apresentar.</a:t>
            </a:r>
          </a:p>
          <a:p>
            <a:pPr marL="628650" lvl="1" indent="-171450" defTabSz="1686336">
              <a:buFont typeface="Arial" panose="020B0604020202020204" pitchFamily="34" charset="0"/>
              <a:buChar char="•"/>
              <a:defRPr/>
            </a:pPr>
            <a:r>
              <a:rPr lang="pt-BR" b="0" dirty="0" smtClean="0"/>
              <a:t>IA tem o potêncial para aprender uma curva pré-distorção</a:t>
            </a:r>
            <a:r>
              <a:rPr lang="pt-BR" b="0" baseline="0" dirty="0" smtClean="0"/>
              <a:t> capaz de mitigar os efeitos não-lineares dos amplificadores de RF.</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O emprego de IA tem potencial para diminuir os custos e complexidade computacional </a:t>
            </a:r>
            <a:r>
              <a:rPr lang="pt-BR" b="0" dirty="0" smtClean="0"/>
              <a:t>dos</a:t>
            </a:r>
            <a:r>
              <a:rPr lang="pt-BR" b="0" baseline="0" dirty="0" smtClean="0"/>
              <a:t> dispositivos de</a:t>
            </a:r>
            <a:r>
              <a:rPr lang="pt-BR" b="0" dirty="0" smtClean="0"/>
              <a:t> </a:t>
            </a:r>
            <a:r>
              <a:rPr lang="pt-BR" b="0" dirty="0"/>
              <a:t>pré-distorção</a:t>
            </a:r>
            <a:r>
              <a:rPr lang="pt-BR" b="0" dirty="0" smtClean="0"/>
              <a:t>.</a:t>
            </a:r>
            <a:endParaRPr lang="pt-BR" dirty="0"/>
          </a:p>
          <a:p>
            <a:endParaRPr lang="pt-BR" dirty="0"/>
          </a:p>
          <a:p>
            <a:r>
              <a:rPr lang="pt-BR" dirty="0"/>
              <a:t>Fonte: </a:t>
            </a:r>
            <a:r>
              <a:rPr lang="pt-BR" dirty="0">
                <a:hlinkClick r:id="rId3"/>
              </a:rPr>
              <a:t>https://mlc.committees.comsoc.org/research-library</a:t>
            </a:r>
            <a:r>
              <a:rPr lang="pt-BR" dirty="0" smtClean="0">
                <a:hlinkClick r:id="rId3"/>
              </a:rPr>
              <a:t>/</a:t>
            </a:r>
            <a:endParaRPr lang="pt-BR" dirty="0" smtClean="0"/>
          </a:p>
          <a:p>
            <a:endParaRPr lang="pt-BR" dirty="0" smtClean="0"/>
          </a:p>
          <a:p>
            <a:r>
              <a:rPr lang="pt-BR" b="1" dirty="0" smtClean="0"/>
              <a:t>Goodput</a:t>
            </a:r>
            <a:r>
              <a:rPr lang="pt-BR" dirty="0" smtClean="0"/>
              <a:t>: é o throughput no nível de aplicação de um</a:t>
            </a:r>
            <a:r>
              <a:rPr lang="pt-BR" baseline="0" dirty="0" smtClean="0"/>
              <a:t> sistema de</a:t>
            </a:r>
            <a:r>
              <a:rPr lang="pt-BR" dirty="0" smtClean="0"/>
              <a:t> comunicação; isto é, o número de bits de informação úteis entregues pelo</a:t>
            </a:r>
            <a:r>
              <a:rPr lang="pt-BR" baseline="0" dirty="0" smtClean="0"/>
              <a:t> sistema </a:t>
            </a:r>
            <a:r>
              <a:rPr lang="pt-BR" dirty="0" smtClean="0"/>
              <a:t>a um determinado destino por unidade de tempo.</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90436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endParaRPr lang="pt-BR" baseline="0" dirty="0" smtClean="0"/>
          </a:p>
          <a:p>
            <a:pPr marL="628650" lvl="1" indent="-171450" defTabSz="1686336">
              <a:buFont typeface="Arial" panose="020B0604020202020204" pitchFamily="34" charset="0"/>
              <a:buChar char="•"/>
              <a:defRPr/>
            </a:pPr>
            <a:r>
              <a:rPr lang="pt-BR" dirty="0" smtClean="0"/>
              <a:t>Eles utilizaram processamento de linguagem natural e aprendizado de máquina para processar informações e notícias publicadas em redes sociais, sites e jornais em mais de 30 idiomas, além de informações sobre passagens aéreas.</a:t>
            </a:r>
          </a:p>
          <a:p>
            <a:pPr marL="171450" indent="-171450" defTabSz="1686336">
              <a:buFont typeface="Arial" panose="020B0604020202020204" pitchFamily="34" charset="0"/>
              <a:buChar char="•"/>
              <a:defRPr/>
            </a:pPr>
            <a:r>
              <a:rPr lang="pt-BR" b="1" dirty="0" smtClean="0"/>
              <a:t>Criação </a:t>
            </a:r>
            <a:r>
              <a:rPr lang="pt-BR" b="1" dirty="0"/>
              <a:t>de vídeos/fotos falsas</a:t>
            </a:r>
            <a:r>
              <a:rPr lang="pt-BR" dirty="0"/>
              <a:t>: Redes Generativas Adversariais e Autoencoders foram </a:t>
            </a:r>
            <a:r>
              <a:rPr lang="pt-BR" dirty="0" smtClean="0"/>
              <a:t>usados </a:t>
            </a:r>
            <a:r>
              <a:rPr lang="pt-BR" dirty="0"/>
              <a:t>no vídeo viral que </a:t>
            </a:r>
            <a:r>
              <a:rPr lang="pt-BR" dirty="0" smtClean="0"/>
              <a:t>utilizou </a:t>
            </a:r>
            <a:r>
              <a:rPr lang="pt-BR" dirty="0"/>
              <a:t>trecho de “A Usurpadora” para falsificar uma conversa entre Lula e </a:t>
            </a:r>
            <a:r>
              <a:rPr lang="pt-BR" dirty="0" smtClean="0"/>
              <a:t>Bolsonaro.</a:t>
            </a:r>
          </a:p>
          <a:p>
            <a:pPr marL="171450" indent="-171450" defTabSz="1686336">
              <a:buFont typeface="Arial" panose="020B0604020202020204" pitchFamily="34" charset="0"/>
              <a:buChar char="•"/>
              <a:defRPr/>
            </a:pPr>
            <a:r>
              <a:rPr lang="pt-BR" b="1" dirty="0" smtClean="0"/>
              <a:t>Criação </a:t>
            </a:r>
            <a:r>
              <a:rPr lang="pt-BR" b="1" dirty="0"/>
              <a:t>de novos medicamentos</a:t>
            </a:r>
            <a:r>
              <a:rPr lang="pt-BR" dirty="0"/>
              <a:t>: IA foi utilizada para criar uma droga capaz de combater o transtorno obsessivo-compulsivo (TOC). </a:t>
            </a:r>
            <a:endParaRPr lang="pt-BR" dirty="0" smtClean="0"/>
          </a:p>
          <a:p>
            <a:pPr marL="628650" lvl="1" indent="-171450"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a:t>
            </a:r>
            <a:r>
              <a:rPr lang="pt-BR" sz="2200" dirty="0" smtClean="0"/>
              <a:t>funcionam </a:t>
            </a:r>
            <a:r>
              <a:rPr lang="pt-BR" sz="2200" dirty="0"/>
              <a:t>no sistema imunológico humano e </a:t>
            </a:r>
            <a:r>
              <a:rPr lang="pt-BR" sz="2200" dirty="0" smtClean="0"/>
              <a:t>compostos inúteis</a:t>
            </a:r>
            <a:r>
              <a:rPr lang="pt-BR" sz="2200" dirty="0"/>
              <a:t>. </a:t>
            </a:r>
            <a:endParaRPr lang="pt-BR" sz="2200" dirty="0" smtClean="0"/>
          </a:p>
          <a:p>
            <a:pPr marL="628650" lvl="1" indent="-171450"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628650" lvl="1" indent="-171450"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os apresenta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628650" lvl="1" indent="-171450"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t>
            </a:r>
            <a:r>
              <a:rPr lang="en-US" sz="2200" dirty="0" smtClean="0"/>
              <a:t>application/sub-area </a:t>
            </a:r>
            <a:r>
              <a:rPr lang="en-US" sz="2200" dirty="0"/>
              <a:t>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171450" indent="-171450">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a:t>
            </a:r>
            <a:r>
              <a:rPr lang="pt-BR" b="0" i="0" dirty="0" smtClean="0"/>
              <a:t>natural.</a:t>
            </a:r>
          </a:p>
          <a:p>
            <a:pPr marL="171450" indent="-171450">
              <a:buFont typeface="Arial" panose="020B0604020202020204" pitchFamily="34" charset="0"/>
              <a:buChar char="•"/>
            </a:pPr>
            <a:r>
              <a:rPr lang="pt-BR" b="1" i="1" dirty="0" smtClean="0"/>
              <a:t>Representação </a:t>
            </a:r>
            <a:r>
              <a:rPr lang="pt-BR" b="1" i="1" dirty="0"/>
              <a:t>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a:t>
            </a:r>
            <a:r>
              <a:rPr lang="pt-BR" b="0" i="0" dirty="0" smtClean="0"/>
              <a:t>natural.</a:t>
            </a:r>
          </a:p>
          <a:p>
            <a:pPr marL="171450" indent="-171450">
              <a:buFont typeface="Arial" panose="020B0604020202020204" pitchFamily="34" charset="0"/>
              <a:buChar char="•"/>
            </a:pPr>
            <a:r>
              <a:rPr lang="pt-BR" b="1" i="1" dirty="0" smtClean="0"/>
              <a:t>Aprendizado </a:t>
            </a:r>
            <a:r>
              <a:rPr lang="pt-BR" b="1" i="1" dirty="0"/>
              <a:t>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a:t>
            </a:r>
            <a:r>
              <a:rPr lang="pt-BR" b="0" i="0" dirty="0" smtClean="0"/>
              <a:t>etc.</a:t>
            </a:r>
          </a:p>
          <a:p>
            <a:pPr marL="171450" indent="-171450">
              <a:buFont typeface="Arial" panose="020B0604020202020204" pitchFamily="34" charset="0"/>
              <a:buChar char="•"/>
            </a:pPr>
            <a:r>
              <a:rPr lang="pt-PT" b="1" i="1" dirty="0" smtClean="0"/>
              <a:t>Processamento </a:t>
            </a:r>
            <a:r>
              <a:rPr lang="pt-PT" b="1" i="1" dirty="0"/>
              <a:t>de linguagem natural</a:t>
            </a:r>
            <a:r>
              <a:rPr lang="pt-PT" b="0" i="0" dirty="0"/>
              <a:t>: tem como objetivo a </a:t>
            </a:r>
            <a:r>
              <a:rPr lang="pt-BR" sz="2200" dirty="0"/>
              <a:t>geração e compreensão automática de línguas naturais. Exemplos: reconhecimento de voz, transcrição de voz em texto e vice </a:t>
            </a:r>
            <a:r>
              <a:rPr lang="pt-BR" sz="2200" dirty="0" smtClean="0"/>
              <a:t>versa,</a:t>
            </a:r>
          </a:p>
          <a:p>
            <a:pPr marL="171450" indent="-171450">
              <a:buFont typeface="Arial" panose="020B0604020202020204" pitchFamily="34" charset="0"/>
              <a:buChar char="•"/>
            </a:pPr>
            <a:r>
              <a:rPr lang="pt-PT" b="1" i="1" dirty="0" smtClean="0"/>
              <a:t>Visão </a:t>
            </a:r>
            <a:r>
              <a:rPr lang="pt-PT" b="1" i="1" dirty="0"/>
              <a:t>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sz="1200" b="1" i="1" dirty="0" smtClean="0"/>
          </a:p>
          <a:p>
            <a:pPr marL="171450" indent="-171450">
              <a:buFont typeface="Arial" panose="020B0604020202020204" pitchFamily="34" charset="0"/>
              <a:buChar char="•"/>
            </a:pPr>
            <a:r>
              <a:rPr lang="pt-PT" b="1" i="1" dirty="0" smtClean="0"/>
              <a:t>Robótica</a:t>
            </a:r>
            <a:r>
              <a:rPr lang="pt-PT" b="0" i="0" dirty="0"/>
              <a:t>: (interação com o mundo) tem como objetivo </a:t>
            </a:r>
            <a:r>
              <a:rPr lang="pt-BR" b="0" i="0" dirty="0"/>
              <a:t>o </a:t>
            </a:r>
            <a:r>
              <a:rPr lang="pt-BR" b="0" i="0" dirty="0" smtClean="0"/>
              <a:t>design/projeto, </a:t>
            </a:r>
            <a:r>
              <a:rPr lang="pt-BR" b="0" i="0" dirty="0"/>
              <a:t>construção, operação e uso de robôs, bem como sistemas de computador para controle, feedback sensorial e processamento de informações. Exemplos: robôs domésticos, drones autônomos, robôs industriais, robôs militares (drones, tanques, resgate</a:t>
            </a:r>
            <a:r>
              <a:rPr lang="pt-BR" b="0" i="0" dirty="0" smtClean="0"/>
              <a:t>).</a:t>
            </a:r>
            <a:endParaRPr lang="pt-PT" b="1" i="1" dirty="0" smtClean="0"/>
          </a:p>
          <a:p>
            <a:pPr marL="171450" indent="-171450">
              <a:buFont typeface="Arial" panose="020B0604020202020204" pitchFamily="34" charset="0"/>
              <a:buChar char="•"/>
            </a:pPr>
            <a:r>
              <a:rPr lang="pt-PT" b="1" i="1" dirty="0" smtClean="0"/>
              <a:t>Inteligência </a:t>
            </a:r>
            <a:r>
              <a:rPr lang="pt-PT" b="1" i="1" dirty="0"/>
              <a:t>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171450" indent="-171450">
              <a:buFont typeface="Arial" panose="020B0604020202020204" pitchFamily="34" charset="0"/>
              <a:buChar char="•"/>
            </a:pPr>
            <a:r>
              <a:rPr lang="pt-BR" dirty="0"/>
              <a:t>Foco do curso: estudo dos principais algoritmos de </a:t>
            </a:r>
            <a:r>
              <a:rPr lang="pt-BR" b="1" i="1" dirty="0"/>
              <a:t>Aprendizado de Máquina</a:t>
            </a:r>
            <a:r>
              <a:rPr lang="pt-BR" dirty="0"/>
              <a:t>. Por </a:t>
            </a:r>
            <a:r>
              <a:rPr lang="pt-BR" dirty="0" smtClean="0"/>
              <a:t>quê?</a:t>
            </a:r>
          </a:p>
          <a:p>
            <a:pPr marL="628650" lvl="1" indent="-171450">
              <a:buFont typeface="Arial" panose="020B0604020202020204" pitchFamily="34" charset="0"/>
              <a:buChar char="•"/>
            </a:pPr>
            <a:r>
              <a:rPr lang="pt-BR" dirty="0" smtClean="0"/>
              <a:t>ML </a:t>
            </a:r>
            <a:r>
              <a:rPr lang="pt-BR" dirty="0"/>
              <a:t>oferece ferramentas importantes para a solução eficiente de vários problemas de </a:t>
            </a:r>
            <a:r>
              <a:rPr lang="pt-BR" dirty="0" smtClean="0"/>
              <a:t>Telecomunicações.</a:t>
            </a:r>
          </a:p>
          <a:p>
            <a:pPr marL="628650" lvl="1" indent="-171450">
              <a:buFont typeface="Arial" panose="020B0604020202020204" pitchFamily="34" charset="0"/>
              <a:buChar char="•"/>
            </a:pPr>
            <a:r>
              <a:rPr lang="pt-BR" dirty="0" smtClean="0"/>
              <a:t>Pós-graduação </a:t>
            </a:r>
            <a:r>
              <a:rPr lang="pt-BR" dirty="0"/>
              <a:t>em </a:t>
            </a:r>
            <a:r>
              <a:rPr lang="pt-BR" dirty="0" smtClean="0"/>
              <a:t>Telecomunicações.</a:t>
            </a:r>
          </a:p>
          <a:p>
            <a:pPr marL="628650" lvl="1" indent="-171450">
              <a:buFont typeface="Arial" panose="020B0604020202020204" pitchFamily="34" charset="0"/>
              <a:buChar char="•"/>
            </a:pPr>
            <a:r>
              <a:rPr lang="pt-BR" dirty="0" smtClean="0"/>
              <a:t>Sistemas </a:t>
            </a:r>
            <a:r>
              <a:rPr lang="pt-BR" dirty="0"/>
              <a:t>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r>
              <a:rPr lang="pt-BR" dirty="0" smtClean="0"/>
              <a:t>.).</a:t>
            </a:r>
          </a:p>
          <a:p>
            <a:pPr marL="1085850" lvl="2" indent="-171450">
              <a:buFont typeface="Arial" panose="020B0604020202020204" pitchFamily="34" charset="0"/>
              <a:buChar char="•"/>
            </a:pPr>
            <a:r>
              <a:rPr lang="pt-BR" dirty="0" smtClean="0"/>
              <a:t>Modelos </a:t>
            </a:r>
            <a:r>
              <a:rPr lang="pt-BR" dirty="0"/>
              <a:t>de canal, imperfeições do hardware, interferência, etc. são muito complicados na prática </a:t>
            </a:r>
            <a:r>
              <a:rPr lang="pt-BR" dirty="0" smtClean="0"/>
              <a:t>devido </a:t>
            </a:r>
            <a:r>
              <a:rPr lang="pt-BR" dirty="0"/>
              <a:t>à natureza dinâmica dos canais de comunicação sem </a:t>
            </a:r>
            <a:r>
              <a:rPr lang="pt-BR" dirty="0" smtClean="0"/>
              <a:t>fio.</a:t>
            </a:r>
          </a:p>
          <a:p>
            <a:pPr marL="628650" lvl="1" indent="-171450">
              <a:buFont typeface="Arial" panose="020B0604020202020204" pitchFamily="34" charset="0"/>
              <a:buChar char="•"/>
            </a:pPr>
            <a:r>
              <a:rPr lang="pt-BR" b="1" i="1" dirty="0" smtClean="0"/>
              <a:t>Controle </a:t>
            </a:r>
            <a:r>
              <a:rPr lang="pt-BR" b="1" i="1" dirty="0"/>
              <a:t>e otimização de parâmetros</a:t>
            </a:r>
            <a:r>
              <a:rPr lang="pt-BR" dirty="0"/>
              <a:t>: Além disto, o número de parâmetros (modulação, vetores de beamforming, taxas de código, </a:t>
            </a:r>
            <a:r>
              <a:rPr lang="pt-BR" dirty="0" smtClean="0"/>
              <a:t>larguras de banda, </a:t>
            </a:r>
            <a:r>
              <a:rPr lang="pt-BR" dirty="0"/>
              <a:t>canais, </a:t>
            </a:r>
            <a:r>
              <a:rPr lang="pt-BR" dirty="0" smtClean="0"/>
              <a:t>potência de transmissão, </a:t>
            </a:r>
            <a:r>
              <a:rPr lang="pt-BR" dirty="0"/>
              <a:t>seleção da melhor rota)  que um sistema de próxima geração precisa controlar e otimizar continua a </a:t>
            </a:r>
            <a:r>
              <a:rPr lang="pt-BR" dirty="0" smtClean="0"/>
              <a:t>crescer.</a:t>
            </a:r>
          </a:p>
          <a:p>
            <a:pPr marL="1085850" lvl="2" indent="-171450">
              <a:buFont typeface="Arial" panose="020B0604020202020204" pitchFamily="34" charset="0"/>
              <a:buChar char="•"/>
            </a:pPr>
            <a:r>
              <a:rPr lang="pt-BR" dirty="0" smtClean="0"/>
              <a:t>Algoritmos </a:t>
            </a:r>
            <a:r>
              <a:rPr lang="pt-BR" dirty="0"/>
              <a:t>de aprendizado de máquina </a:t>
            </a:r>
            <a:r>
              <a:rPr lang="pt-BR" dirty="0" smtClean="0"/>
              <a:t>podem modelar </a:t>
            </a:r>
            <a:r>
              <a:rPr lang="pt-BR" dirty="0"/>
              <a:t>correlações e estimar parâmetros (sub)ótimos do </a:t>
            </a:r>
            <a:r>
              <a:rPr lang="pt-BR" dirty="0" smtClean="0"/>
              <a:t>sistema.</a:t>
            </a:r>
          </a:p>
          <a:p>
            <a:pPr marL="628650" lvl="1" indent="-171450">
              <a:buFont typeface="Arial" panose="020B0604020202020204" pitchFamily="34" charset="0"/>
              <a:buChar char="•"/>
            </a:pPr>
            <a:r>
              <a:rPr lang="pt-BR" b="1" i="1" dirty="0" smtClean="0"/>
              <a:t>Redução </a:t>
            </a:r>
            <a:r>
              <a:rPr lang="pt-BR" b="1" i="1" dirty="0"/>
              <a:t>de complexidade/custo</a:t>
            </a:r>
            <a:r>
              <a:rPr lang="pt-BR" dirty="0"/>
              <a:t>: Complexidade e/ou custo de algoritmos de comunicações ótimos as vezes é proibitivo. Por exemplo, algoritmos de otimização como o de controle de </a:t>
            </a:r>
            <a:r>
              <a:rPr lang="pt-BR" dirty="0" smtClean="0"/>
              <a:t>potência </a:t>
            </a:r>
            <a:r>
              <a:rPr lang="pt-BR" dirty="0"/>
              <a:t>em sistemas (massive) MIMO podem </a:t>
            </a:r>
            <a:r>
              <a:rPr lang="pt-BR" dirty="0" smtClean="0"/>
              <a:t>exibir</a:t>
            </a:r>
            <a:r>
              <a:rPr lang="pt-BR" baseline="0" dirty="0" smtClean="0"/>
              <a:t> </a:t>
            </a:r>
            <a:r>
              <a:rPr lang="pt-BR" dirty="0" smtClean="0"/>
              <a:t>alta </a:t>
            </a:r>
            <a:r>
              <a:rPr lang="pt-BR" dirty="0"/>
              <a:t>complexidade, impedindo sua </a:t>
            </a:r>
            <a:r>
              <a:rPr lang="pt-BR" dirty="0" smtClean="0"/>
              <a:t>utilização/implementação </a:t>
            </a:r>
            <a:r>
              <a:rPr lang="pt-BR" dirty="0"/>
              <a:t>em sistema de tempo real. </a:t>
            </a:r>
            <a:r>
              <a:rPr lang="pt-BR" dirty="0" smtClean="0"/>
              <a:t>Dirty Paper</a:t>
            </a:r>
            <a:r>
              <a:rPr lang="pt-BR" baseline="0" dirty="0" smtClean="0"/>
              <a:t> Coding (DPC) que é a técnica ótima de pré-codificaão em sistemas MIMO, </a:t>
            </a:r>
            <a:r>
              <a:rPr lang="pt-BR" dirty="0" smtClean="0"/>
              <a:t>possui </a:t>
            </a:r>
            <a:r>
              <a:rPr lang="pt-BR" dirty="0"/>
              <a:t>alta complexidade computacional e de implementação e portanto, </a:t>
            </a:r>
            <a:r>
              <a:rPr lang="pt-BR" dirty="0" smtClean="0"/>
              <a:t>não é </a:t>
            </a:r>
            <a:r>
              <a:rPr lang="pt-BR" dirty="0"/>
              <a:t>implementado em sistemas reais. Linearização dos canais de fibra-ótica. Pré-distorção de amplificadores de </a:t>
            </a:r>
            <a:r>
              <a:rPr lang="pt-BR" dirty="0" smtClean="0"/>
              <a:t>RF.</a:t>
            </a:r>
          </a:p>
          <a:p>
            <a:pPr marL="628650" lvl="1" indent="-171450">
              <a:buFont typeface="Arial" panose="020B0604020202020204" pitchFamily="34" charset="0"/>
              <a:buChar char="•"/>
            </a:pPr>
            <a:r>
              <a:rPr lang="pt-BR" b="1" i="1" dirty="0" smtClean="0"/>
              <a:t>Oportunidades</a:t>
            </a:r>
            <a:r>
              <a:rPr lang="pt-BR" dirty="0"/>
              <a:t>: Pesquisas sobre a aplicação de aprendizado de máquina </a:t>
            </a:r>
            <a:r>
              <a:rPr lang="pt-BR" dirty="0" smtClean="0"/>
              <a:t>em</a:t>
            </a:r>
            <a:r>
              <a:rPr lang="pt-BR" baseline="0" dirty="0" smtClean="0"/>
              <a:t> problemas de</a:t>
            </a:r>
            <a:r>
              <a:rPr lang="pt-BR" dirty="0" smtClean="0"/>
              <a:t> comunicações móveis e </a:t>
            </a:r>
            <a:r>
              <a:rPr lang="pt-BR" dirty="0"/>
              <a:t>sem fio ainda estão em fase de exploração.</a:t>
            </a:r>
          </a:p>
          <a:p>
            <a:pPr marL="0" indent="0">
              <a:buFont typeface="Arial" panose="020B0604020202020204" pitchFamily="34" charset="0"/>
              <a:buNone/>
            </a:pPr>
            <a:endParaRPr lang="pt-BR" b="0" i="0" dirty="0"/>
          </a:p>
          <a:p>
            <a:pPr marL="171450" indent="-171450">
              <a:buFont typeface="Arial" panose="020B0604020202020204" pitchFamily="34" charset="0"/>
              <a:buChar char="•"/>
            </a:pPr>
            <a:r>
              <a:rPr lang="en-US" dirty="0"/>
              <a:t>Channel and interference models are extremely complicated in reality due to the dynamic nature of wireless communication </a:t>
            </a:r>
            <a:r>
              <a:rPr lang="en-US" dirty="0" smtClean="0"/>
              <a:t>channels.</a:t>
            </a:r>
            <a:endParaRPr lang="pt-BR" b="0" i="0" dirty="0"/>
          </a:p>
          <a:p>
            <a:pPr marL="0" indent="0">
              <a:buFont typeface="Arial" panose="020B0604020202020204" pitchFamily="34" charset="0"/>
              <a:buNone/>
            </a:pPr>
            <a:endParaRPr lang="pt-BR" b="0" i="0" dirty="0"/>
          </a:p>
          <a:p>
            <a:pPr rtl="0"/>
            <a:r>
              <a:rPr lang="en-US" sz="2200" dirty="0"/>
              <a:t>Telecommunications </a:t>
            </a:r>
            <a:r>
              <a:rPr lang="en-US" sz="2200" dirty="0" smtClean="0"/>
              <a:t>is a </a:t>
            </a:r>
            <a:r>
              <a:rPr lang="en-US" sz="2200" dirty="0"/>
              <a:t>discipline traditionally driven by well-established mathematical models. First, while communications’ systems have developed largely as a </a:t>
            </a:r>
            <a:r>
              <a:rPr lang="en-US" sz="2200" b="1" dirty="0"/>
              <a:t>model-driven</a:t>
            </a:r>
            <a:r>
              <a:rPr lang="en-US" sz="2200" dirty="0"/>
              <a:t> field, the complexities of many emerging communication scenarios raise the need to introduce </a:t>
            </a:r>
            <a:r>
              <a:rPr lang="en-US" sz="2200" b="1" dirty="0"/>
              <a:t>data-driven</a:t>
            </a:r>
            <a:r>
              <a:rPr lang="en-US" sz="2200" dirty="0"/>
              <a:t>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a:t>
            </a:r>
            <a:r>
              <a:rPr lang="pt-BR" dirty="0" smtClean="0"/>
              <a:t>não capturam </a:t>
            </a:r>
            <a:r>
              <a:rPr lang="pt-BR" dirty="0"/>
              <a:t>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a:t>
            </a:r>
            <a:r>
              <a:rPr lang="pt-BR" dirty="0" smtClean="0"/>
              <a:t>técnicas e algortimos </a:t>
            </a:r>
            <a:r>
              <a:rPr lang="pt-BR" dirty="0"/>
              <a:t>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a:t>
            </a:r>
            <a:r>
              <a:rPr lang="pt-BR" sz="2200" b="0" smtClean="0"/>
              <a:t>do gmail </a:t>
            </a:r>
            <a:r>
              <a:rPr lang="pt-BR" sz="2200" b="0" dirty="0" smtClean="0"/>
              <a:t>utiliza aprendizado de máquina para aprender se</a:t>
            </a:r>
            <a:r>
              <a:rPr lang="pt-BR" sz="2200" b="0" baseline="0" dirty="0" smtClean="0"/>
              <a:t> um email é </a:t>
            </a:r>
            <a:r>
              <a:rPr lang="pt-BR" sz="2200" b="0" dirty="0" smtClean="0"/>
              <a:t>spam</a:t>
            </a:r>
            <a:r>
              <a:rPr lang="pt-BR" sz="2200" b="0" baseline="0" dirty="0" smtClean="0"/>
              <a:t> </a:t>
            </a:r>
            <a:r>
              <a:rPr lang="pt-BR" sz="2200" b="0" dirty="0" smtClean="0"/>
              <a:t>(por exemplo, sinalizados por usuários) e exemplos de emails regulares (não spam, também chamados de “ham"). </a:t>
            </a:r>
          </a:p>
          <a:p>
            <a:endParaRPr lang="pt-BR" sz="2200" b="0" dirty="0" smtClean="0"/>
          </a:p>
          <a:p>
            <a:r>
              <a:rPr lang="pt-BR" sz="2200" b="0" dirty="0" smtClean="0"/>
              <a:t>Os exemplos que o modelo usa para aprender são chamados de </a:t>
            </a:r>
            <a:r>
              <a:rPr lang="pt-BR" sz="2200" b="1" dirty="0" smtClean="0"/>
              <a:t>conjunto de treinamento</a:t>
            </a:r>
            <a:r>
              <a:rPr lang="pt-BR" sz="2200" b="0" dirty="0" smtClean="0"/>
              <a:t>. Cada </a:t>
            </a:r>
            <a:r>
              <a:rPr lang="pt-BR" sz="2200" b="1" dirty="0" smtClean="0"/>
              <a:t>exemplo de treinamento </a:t>
            </a:r>
            <a:r>
              <a:rPr lang="pt-BR" sz="2200" b="0" dirty="0" smtClean="0"/>
              <a:t>é chamado de </a:t>
            </a:r>
            <a:r>
              <a:rPr lang="pt-BR" sz="2200" b="1" dirty="0" smtClean="0"/>
              <a:t>instância de treinamento </a:t>
            </a:r>
            <a:r>
              <a:rPr lang="pt-BR" sz="2200" b="0" dirty="0" smtClean="0"/>
              <a:t>(ou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b="1" dirty="0" smtClean="0"/>
              <a:t>TensorFlow</a:t>
            </a:r>
            <a:r>
              <a:rPr lang="pt-BR"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dirty="0" smtClean="0"/>
          </a:p>
          <a:p>
            <a:r>
              <a:rPr lang="pt-BR" b="1" dirty="0"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b="1"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b="1" dirty="0" smtClean="0"/>
              <a:t>Scikit-learn</a:t>
            </a:r>
            <a:r>
              <a:rPr lang="pt-BR" dirty="0" smtClean="0"/>
              <a:t> é uma biblioteca de aprendizado de máquina de software livre para a linguagem de programação Python.</a:t>
            </a:r>
          </a:p>
          <a:p>
            <a:endParaRPr lang="pt-BR" dirty="0" smtClean="0"/>
          </a:p>
          <a:p>
            <a:r>
              <a:rPr lang="pt-BR" b="1"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b="1" dirty="0" smtClean="0"/>
              <a:t>Pandas</a:t>
            </a:r>
            <a:r>
              <a:rPr lang="pt-BR"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a:t>
            </a:r>
            <a:r>
              <a:rPr lang="pt-BR" b="1" i="1" dirty="0" smtClean="0"/>
              <a:t>rótulos</a:t>
            </a:r>
            <a:r>
              <a:rPr lang="pt-BR" dirty="0" smtClean="0"/>
              <a:t> são o que a máquina deve aprender.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email </a:t>
            </a:r>
            <a:r>
              <a:rPr lang="pt-BR" dirty="0" smtClean="0"/>
              <a:t>(</a:t>
            </a:r>
            <a:r>
              <a:rPr lang="pt-BR" b="1" dirty="0" smtClean="0"/>
              <a:t>atributos</a:t>
            </a:r>
            <a:r>
              <a:rPr lang="pt-BR" dirty="0" smtClean="0"/>
              <a:t> são: remetente</a:t>
            </a:r>
            <a:r>
              <a:rPr lang="pt-BR" dirty="0"/>
              <a:t>, assunto, </a:t>
            </a:r>
            <a:r>
              <a:rPr lang="pt-BR" dirty="0" smtClean="0"/>
              <a:t>corpo do email, horário recebido) </a:t>
            </a:r>
            <a:r>
              <a:rPr lang="pt-BR" dirty="0"/>
              <a:t>e um </a:t>
            </a:r>
            <a:r>
              <a:rPr lang="pt-BR" b="1" dirty="0"/>
              <a:t>rótulo</a:t>
            </a:r>
            <a:r>
              <a:rPr lang="pt-BR" dirty="0"/>
              <a:t>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a:t>
            </a:r>
            <a:r>
              <a:rPr lang="pt-BR" dirty="0" smtClean="0"/>
              <a:t>predição de quando o número de leitos de UTI vão se esgotar devido a uma pandemia, predição </a:t>
            </a:r>
            <a:r>
              <a:rPr lang="pt-BR" dirty="0"/>
              <a:t>do preço de ações, predição do preço de imóveis, no caso de engenharia aproximação da PDF de uma variável aleatória com PDF </a:t>
            </a:r>
            <a:r>
              <a:rPr lang="pt-BR" dirty="0" smtClean="0"/>
              <a:t>desconhecida, predição do path-loss.</a:t>
            </a: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628650" lvl="1" indent="-171450">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(code words)</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b="0" i="1" baseline="0" dirty="0" smtClean="0"/>
          </a:p>
          <a:p>
            <a:pPr marL="171450" lvl="0" indent="-171450">
              <a:buFont typeface="Arial" panose="020B0604020202020204" pitchFamily="34" charset="0"/>
              <a:buChar char="•"/>
            </a:pPr>
            <a:r>
              <a:rPr lang="pt-BR" b="1" baseline="0" dirty="0" smtClean="0"/>
              <a:t>Detecção de Anomalias</a:t>
            </a:r>
            <a:r>
              <a:rPr lang="pt-BR" baseline="0" dirty="0" smtClean="0"/>
              <a:t>: detecta se uma nova observação (i.e., feature)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171450" indent="-171450">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a:t>
            </a:r>
            <a:r>
              <a:rPr lang="pt-BR" dirty="0" smtClean="0">
                <a:cs typeface="Calibri"/>
              </a:rPr>
              <a:t>dados.</a:t>
            </a:r>
          </a:p>
          <a:p>
            <a:pPr marL="628650" lvl="1" indent="-171450">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76087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No aprendizado não-supervisão não se sabe o que a</a:t>
            </a:r>
            <a:r>
              <a:rPr lang="pt-BR" baseline="0" dirty="0" smtClean="0"/>
              <a:t> máquina </a:t>
            </a:r>
            <a:r>
              <a:rPr lang="pt-BR"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pt-BR" b="1" dirty="0" smtClean="0"/>
              <a:t>k-médias</a:t>
            </a:r>
            <a:r>
              <a:rPr lang="pt-BR" dirty="0"/>
              <a:t>: particiona os dados em k clusters distintos com base na distância ao centroide de um </a:t>
            </a:r>
            <a:r>
              <a:rPr lang="pt-BR" dirty="0" smtClean="0"/>
              <a:t>cluster.</a:t>
            </a:r>
          </a:p>
          <a:p>
            <a:pPr marL="171450" indent="-171450" defTabSz="1686336">
              <a:buFont typeface="Arial" panose="020B0604020202020204" pitchFamily="34" charset="0"/>
              <a:buChar char="•"/>
              <a:defRPr/>
            </a:pPr>
            <a:r>
              <a:rPr lang="pt-BR" b="1" i="0" dirty="0" smtClean="0"/>
              <a:t>Autoencoders</a:t>
            </a:r>
            <a:r>
              <a:rPr lang="pt-BR" dirty="0"/>
              <a:t>: usado para redução ou para aumento de </a:t>
            </a:r>
            <a:r>
              <a:rPr lang="pt-BR" dirty="0" smtClean="0"/>
              <a:t>dimensionalidade.</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baseline="0" dirty="0"/>
          </a:p>
          <a:p>
            <a:pPr marL="628650" lvl="1" indent="-171450">
              <a:buFont typeface="Arial" panose="020B0604020202020204" pitchFamily="34" charset="0"/>
              <a:buChar char="•"/>
            </a:pPr>
            <a:r>
              <a:rPr lang="pt-BR" dirty="0" smtClean="0"/>
              <a:t>Imagine </a:t>
            </a:r>
            <a:r>
              <a:rPr lang="pt-BR" dirty="0"/>
              <a:t>que você tenha dados de uma modulação mas que você não tenha os labels, com o k-médias você pode encontrar grupos/clusters que representariam cada um dos símbolos da modulação </a:t>
            </a:r>
            <a:r>
              <a:rPr lang="pt-BR" dirty="0" smtClean="0"/>
              <a:t>desconhecida.</a:t>
            </a:r>
          </a:p>
          <a:p>
            <a:pPr marL="628650" lvl="1" indent="-171450">
              <a:buFont typeface="Arial" panose="020B0604020202020204" pitchFamily="34" charset="0"/>
              <a:buChar char="•"/>
            </a:pPr>
            <a:r>
              <a:rPr lang="pt-BR" dirty="0" smtClean="0"/>
              <a:t>Num </a:t>
            </a:r>
            <a:r>
              <a:rPr lang="pt-BR" dirty="0"/>
              <a:t>supermercado, baseado em várias características do que foi comprado o algoritmo poderia encontrar um cluster/grupo de homens que compram fraldas e que também compram cerveja, e o supermercado poderia colocar essas mercadorias juntas</a:t>
            </a:r>
            <a:r>
              <a:rPr lang="pt-BR" dirty="0" smtClean="0"/>
              <a:t>.</a:t>
            </a:r>
            <a:endParaRPr lang="pt-BR" dirty="0"/>
          </a:p>
          <a:p>
            <a:pPr marL="171450" indent="-171450">
              <a:buFont typeface="Arial" panose="020B0604020202020204" pitchFamily="34" charset="0"/>
              <a:buChar char="•"/>
            </a:pPr>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pPr marL="171450" indent="-171450">
              <a:buFont typeface="Arial" panose="020B0604020202020204" pitchFamily="34" charset="0"/>
              <a:buChar char="•"/>
            </a:pPr>
            <a:r>
              <a:rPr lang="pt-BR" dirty="0" smtClean="0"/>
              <a:t>PCA</a:t>
            </a:r>
            <a:r>
              <a:rPr lang="pt-BR" dirty="0"/>
              <a:t>: utilizado na redução da dimensionalidade. Utilizado em problemas onde um número de dimensões é muito grande para ser tratado por um modelo em tempo razoável e com recursos computacionais </a:t>
            </a:r>
            <a:r>
              <a:rPr lang="pt-BR"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Alguns algoritmos</a:t>
            </a:r>
            <a:r>
              <a:rPr lang="pt-BR" baseline="0" dirty="0" smtClean="0"/>
              <a:t> não-supervisionados são:</a:t>
            </a:r>
            <a:endParaRPr lang="pt-BR" b="1" dirty="0" smtClean="0"/>
          </a:p>
          <a:p>
            <a:pPr marL="171450" indent="-171450" defTabSz="1686336">
              <a:buFont typeface="Arial" panose="020B0604020202020204" pitchFamily="34" charset="0"/>
              <a:buChar char="•"/>
              <a:defRPr/>
            </a:pPr>
            <a:r>
              <a:rPr lang="en-US" sz="2200" b="1" dirty="0" smtClean="0"/>
              <a:t>Self-organizing maps</a:t>
            </a:r>
            <a:r>
              <a:rPr lang="en-US" sz="2200" dirty="0" smtClean="0"/>
              <a:t>:</a:t>
            </a:r>
            <a:r>
              <a:rPr lang="en-US" sz="2200" baseline="0" dirty="0" smtClean="0"/>
              <a:t> </a:t>
            </a:r>
            <a:r>
              <a:rPr lang="pt-BR" sz="2200" dirty="0" smtClean="0"/>
              <a:t>usa redes neurais para aprender a topologia e distribuição dos dados.</a:t>
            </a:r>
            <a:endParaRPr lang="en-US" sz="2200" dirty="0" smtClean="0"/>
          </a:p>
          <a:p>
            <a:pPr marL="171450" indent="-171450" defTabSz="1686336">
              <a:buFont typeface="Arial" panose="020B0604020202020204" pitchFamily="34" charset="0"/>
              <a:buChar char="•"/>
              <a:defRPr/>
            </a:pPr>
            <a:r>
              <a:rPr lang="en-US" sz="2200" b="1" dirty="0" smtClean="0"/>
              <a:t>Hidden </a:t>
            </a:r>
            <a:r>
              <a:rPr lang="en-US" sz="2200" b="1" dirty="0"/>
              <a:t>Markov </a:t>
            </a:r>
            <a:r>
              <a:rPr lang="en-US" sz="2200" b="1" dirty="0" smtClean="0"/>
              <a:t>Models</a:t>
            </a:r>
            <a:r>
              <a:rPr lang="en-US" sz="2200" dirty="0" smtClean="0"/>
              <a:t>:</a:t>
            </a:r>
            <a:r>
              <a:rPr lang="en-US" sz="2200" baseline="0" dirty="0" smtClean="0"/>
              <a:t> </a:t>
            </a:r>
            <a:r>
              <a:rPr lang="pt-BR" sz="2200" baseline="0" dirty="0" smtClean="0"/>
              <a:t>usa dados observados para recuperar uma sequência de estados.</a:t>
            </a:r>
          </a:p>
          <a:p>
            <a:endParaRPr lang="pt-BR" dirty="0"/>
          </a:p>
          <a:p>
            <a:r>
              <a:rPr lang="pt-BR" b="1" dirty="0"/>
              <a:t>Exemplos</a:t>
            </a:r>
            <a:r>
              <a:rPr lang="pt-BR" dirty="0" smtClean="0"/>
              <a:t>:</a:t>
            </a:r>
            <a:endParaRPr lang="pt-BR" dirty="0"/>
          </a:p>
          <a:p>
            <a:pPr marL="171450" indent="-171450">
              <a:buFont typeface="Arial" panose="020B0604020202020204" pitchFamily="34" charset="0"/>
              <a:buChar char="•"/>
            </a:pPr>
            <a:r>
              <a:rPr lang="pt-BR" dirty="0" smtClean="0"/>
              <a:t>ICA: utilizado no “problema do coquetel” onde o algoritmo </a:t>
            </a:r>
            <a:r>
              <a:rPr lang="pt-BR" baseline="0" dirty="0" smtClean="0"/>
              <a:t>separa as conversas de várias pessoas falando ao mesmo tempo em um mesmo ambiente.</a:t>
            </a:r>
          </a:p>
          <a:p>
            <a:pPr marL="171450" indent="-171450">
              <a:buFont typeface="Arial" panose="020B0604020202020204" pitchFamily="34" charset="0"/>
              <a:buChar char="•"/>
            </a:pPr>
            <a:r>
              <a:rPr lang="pt-BR" baseline="0" dirty="0" smtClean="0"/>
              <a:t>SOM: utilizado para criar visualizações de baixa dimensão à partir de dados de alta dimensão.</a:t>
            </a:r>
          </a:p>
          <a:p>
            <a:pPr marL="171450" indent="-171450">
              <a:buFont typeface="Arial" panose="020B0604020202020204" pitchFamily="34" charset="0"/>
              <a:buChar char="•"/>
            </a:pPr>
            <a:r>
              <a:rPr lang="pt-BR" dirty="0" smtClean="0"/>
              <a:t>HMM</a:t>
            </a:r>
            <a:r>
              <a:rPr lang="pt-BR" dirty="0"/>
              <a:t>: utilizados em reconhecimento de fala para reconhecer a </a:t>
            </a:r>
            <a:r>
              <a:rPr lang="pt-BR" dirty="0" smtClean="0"/>
              <a:t>sequência </a:t>
            </a:r>
            <a:r>
              <a:rPr lang="pt-BR"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628650" lvl="1" indent="-171450">
              <a:buFont typeface="Arial" panose="020B0604020202020204" pitchFamily="34" charset="0"/>
              <a:buChar char="•"/>
            </a:pPr>
            <a:r>
              <a:rPr lang="pt-BR" dirty="0" smtClean="0"/>
              <a:t>Algoritmo </a:t>
            </a:r>
            <a:r>
              <a:rPr lang="pt-BR" baseline="0" dirty="0" smtClean="0"/>
              <a:t>muito utilizado em jogos.</a:t>
            </a:r>
          </a:p>
          <a:p>
            <a:pPr marL="1085850" lvl="2" indent="-171450">
              <a:buFont typeface="Arial" panose="020B0604020202020204" pitchFamily="34" charset="0"/>
              <a:buChar char="•"/>
            </a:pPr>
            <a:r>
              <a:rPr lang="pt-BR" dirty="0" smtClean="0"/>
              <a:t>O programa AlphaGo da Google (DeepMind)</a:t>
            </a:r>
            <a:r>
              <a:rPr lang="pt-BR"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baseline="0" dirty="0" smtClean="0"/>
              <a:t>Agente jogador de damas</a:t>
            </a:r>
          </a:p>
          <a:p>
            <a:pPr marL="1543050" lvl="3" indent="-171450">
              <a:buFont typeface="Arial" panose="020B0604020202020204" pitchFamily="34" charset="0"/>
              <a:buChar char="•"/>
            </a:pPr>
            <a:r>
              <a:rPr lang="pt-BR" b="1" baseline="0" dirty="0" smtClean="0"/>
              <a:t>Estados</a:t>
            </a:r>
            <a:r>
              <a:rPr lang="pt-BR" baseline="0" dirty="0" smtClean="0"/>
              <a:t>: as diferentes configurações do tabuleiro.</a:t>
            </a:r>
          </a:p>
          <a:p>
            <a:pPr marL="1543050" lvl="3" indent="-171450">
              <a:buFont typeface="Arial" panose="020B0604020202020204" pitchFamily="34" charset="0"/>
              <a:buChar char="•"/>
            </a:pPr>
            <a:r>
              <a:rPr lang="pt-BR" b="1" baseline="0" dirty="0" smtClean="0"/>
              <a:t>Ações</a:t>
            </a:r>
            <a:r>
              <a:rPr lang="pt-BR" baseline="0" dirty="0" smtClean="0"/>
              <a:t>: mover uma determinada peça.</a:t>
            </a:r>
          </a:p>
          <a:p>
            <a:pPr marL="1543050" lvl="3" indent="-171450">
              <a:buFont typeface="Arial" panose="020B0604020202020204" pitchFamily="34" charset="0"/>
              <a:buChar char="•"/>
            </a:pPr>
            <a:r>
              <a:rPr lang="pt-BR" b="1" baseline="0" dirty="0" smtClean="0"/>
              <a:t>Recompensas</a:t>
            </a:r>
            <a:r>
              <a:rPr lang="pt-BR" baseline="0" dirty="0" smtClean="0"/>
              <a:t>: número de capturas de peças vs. número de perdas.</a:t>
            </a:r>
          </a:p>
          <a:p>
            <a:pPr marL="628650" lvl="1" indent="-171450">
              <a:buFont typeface="Arial" panose="020B0604020202020204" pitchFamily="34" charset="0"/>
              <a:buChar char="•"/>
            </a:pPr>
            <a:r>
              <a:rPr lang="pt-BR" dirty="0" smtClean="0"/>
              <a:t>Modulação e codificação adaptativas</a:t>
            </a:r>
          </a:p>
          <a:p>
            <a:pPr marL="1085850" lvl="2" indent="-171450">
              <a:buFont typeface="Arial" panose="020B0604020202020204" pitchFamily="34" charset="0"/>
              <a:buChar char="•"/>
            </a:pPr>
            <a:r>
              <a:rPr lang="pt-BR" b="1" dirty="0" smtClean="0"/>
              <a:t>Estado</a:t>
            </a:r>
            <a:r>
              <a:rPr lang="pt-BR" dirty="0" smtClean="0"/>
              <a:t>:</a:t>
            </a:r>
            <a:r>
              <a:rPr lang="pt-BR" baseline="0" dirty="0" smtClean="0"/>
              <a:t> qualidade do canal (CQI) enviado pelo dispositivo móvel (podem haver vários outros estados, por exemplo QoS).</a:t>
            </a:r>
          </a:p>
          <a:p>
            <a:pPr marL="1085850" lvl="2" indent="-171450">
              <a:buFont typeface="Arial" panose="020B0604020202020204" pitchFamily="34" charset="0"/>
              <a:buChar char="•"/>
            </a:pPr>
            <a:r>
              <a:rPr lang="pt-BR" b="1" baseline="0" dirty="0" smtClean="0"/>
              <a:t>Ação</a:t>
            </a:r>
            <a:r>
              <a:rPr lang="pt-BR" baseline="0" dirty="0" smtClean="0"/>
              <a:t>: modulação e taxa de código.</a:t>
            </a:r>
          </a:p>
          <a:p>
            <a:pPr marL="1085850" lvl="2" indent="-171450">
              <a:buFont typeface="Arial" panose="020B0604020202020204" pitchFamily="34" charset="0"/>
              <a:buChar char="•"/>
            </a:pPr>
            <a:r>
              <a:rPr lang="pt-BR" b="1" baseline="0" dirty="0" smtClean="0"/>
              <a:t>Recompensa</a:t>
            </a:r>
            <a:r>
              <a:rPr lang="pt-BR" baseline="0" dirty="0" smtClean="0"/>
              <a:t>: uma medida baseado na taxa de erro de bloco (BLER) ou na eficiência espectral (i.e., no número de bits/s/Hz possível).</a:t>
            </a:r>
          </a:p>
          <a:p>
            <a:pPr marL="628650" lvl="1" indent="-171450">
              <a:buFont typeface="Arial" panose="020B0604020202020204" pitchFamily="34" charset="0"/>
              <a:buChar char="•"/>
            </a:pPr>
            <a:r>
              <a:rPr lang="pt-BR" dirty="0" smtClean="0"/>
              <a:t>Robô aspirador de pó que precisa aprender a limpar uma casa de forma ótima.</a:t>
            </a:r>
          </a:p>
          <a:p>
            <a:pPr marL="0" indent="0">
              <a:buFont typeface="Arial" panose="020B0604020202020204" pitchFamily="34" charset="0"/>
              <a:buNone/>
            </a:pPr>
            <a:endParaRPr lang="nl-BE" dirty="0" smtClean="0"/>
          </a:p>
          <a:p>
            <a:pPr marL="171450" indent="-171450">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tomar nesses </a:t>
            </a:r>
            <a:r>
              <a:rPr lang="pt-BR" b="1" i="1" dirty="0" smtClean="0"/>
              <a:t>estados</a:t>
            </a:r>
            <a:r>
              <a:rPr lang="pt-BR" b="0" i="0" dirty="0" smtClean="0"/>
              <a:t>.</a:t>
            </a:r>
          </a:p>
          <a:p>
            <a:pPr marL="171450" indent="-171450">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628650" lvl="1" indent="-171450">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5850" lvl="2" indent="-171450">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5850" lvl="2" indent="-171450">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Composto por uma família de algoritmos para otimização global inspirada na evolução biológica.</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dirty="0" smtClean="0"/>
              <a:t> (código genético)</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endParaRPr lang="pt-BR" sz="1200" dirty="0" smtClean="0"/>
          </a:p>
          <a:p>
            <a:r>
              <a:rPr lang="pt-BR" sz="1200" dirty="0" smtClean="0"/>
              <a:t>No aprendizado evolutivo, um conjunto inicial de soluções candidatas (</a:t>
            </a:r>
            <a:r>
              <a:rPr lang="pt-BR" sz="1200" b="1" i="1" dirty="0" smtClean="0"/>
              <a:t>indivíduos</a:t>
            </a:r>
            <a:r>
              <a:rPr lang="pt-BR" sz="1200" dirty="0" smtClean="0"/>
              <a:t>) é gerado e atualizado iterativamente. Cada nova </a:t>
            </a:r>
            <a:r>
              <a:rPr lang="pt-BR" sz="1200" b="1" i="1" dirty="0" smtClean="0"/>
              <a:t>geração</a:t>
            </a:r>
            <a:r>
              <a:rPr lang="pt-BR" sz="1200" dirty="0" smtClean="0"/>
              <a:t> é produzida pela remoção de soluções menos desejadas e pela introdução de pequenas alterações aleatórias. Na terminologia biológica, uma população de soluções está sujeita a seleção natural e mutação. Como resultado, a população evoluirá gradualmente para aumentar a aptidão, neste caso a função de aptidão escolhida do algoritmo.</a:t>
            </a:r>
          </a:p>
          <a:p>
            <a:endParaRPr lang="pt-BR" sz="1200" dirty="0" smtClean="0"/>
          </a:p>
          <a:p>
            <a:r>
              <a:rPr lang="pt-BR" sz="1200" dirty="0" smtClean="0"/>
              <a:t>Tipo de aprendizagem utilizada para encontrar soluções aproximadas em problemas de otimização e busca.</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698800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a:t>
            </a:r>
            <a:r>
              <a:rPr lang="pt-BR" sz="1200" b="0" i="0" baseline="0" dirty="0" smtClean="0"/>
              <a:t>partículas</a:t>
            </a:r>
            <a:r>
              <a:rPr lang="pt-BR" sz="1200" dirty="0" smtClean="0"/>
              <a:t>.</a:t>
            </a:r>
          </a:p>
          <a:p>
            <a:pPr marL="628650" lvl="1" indent="-171450">
              <a:buFont typeface="Arial" panose="020B0604020202020204" pitchFamily="34" charset="0"/>
              <a:buChar char="•"/>
            </a:pPr>
            <a:r>
              <a:rPr lang="pt-BR" sz="1200" dirty="0" smtClean="0"/>
              <a:t>Analogia</a:t>
            </a:r>
            <a:r>
              <a:rPr lang="pt-BR" sz="1200" dirty="0" smtClean="0"/>
              <a:t>:</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a:t>
            </a:r>
            <a:r>
              <a:rPr lang="pt-BR" sz="1200" baseline="0" dirty="0" smtClean="0"/>
              <a:t>baixo.</a:t>
            </a:r>
          </a:p>
          <a:p>
            <a:pPr marL="171450" lvl="0" indent="-171450">
              <a:buFont typeface="Arial" panose="020B0604020202020204" pitchFamily="34" charset="0"/>
              <a:buChar char="•"/>
            </a:pPr>
            <a:r>
              <a:rPr lang="pt-BR" sz="1200" b="1" dirty="0" smtClean="0"/>
              <a:t>Otimização </a:t>
            </a:r>
            <a:r>
              <a:rPr lang="pt-BR" sz="1200" b="1" dirty="0" smtClean="0"/>
              <a:t>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endParaRPr lang="pt-BR" sz="1200" dirty="0" smtClean="0"/>
          </a:p>
          <a:p>
            <a:pPr marL="628650" lvl="1" indent="-171450">
              <a:buFont typeface="Arial" panose="020B0604020202020204" pitchFamily="34" charset="0"/>
              <a:buChar char="•"/>
            </a:pPr>
            <a:r>
              <a:rPr lang="pt-BR" sz="1200" dirty="0" smtClean="0"/>
              <a:t>As </a:t>
            </a:r>
            <a:r>
              <a:rPr lang="pt-BR" sz="1200" dirty="0" smtClean="0"/>
              <a:t>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313593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r>
              <a:rPr lang="en-US" sz="2200" dirty="0" smtClean="0"/>
              <a:t>”.</a:t>
            </a:r>
            <a:r>
              <a:rPr lang="en-US" sz="2200" baseline="0" dirty="0" smtClean="0"/>
              <a:t> On the other hand,</a:t>
            </a:r>
            <a:r>
              <a:rPr lang="en-US" sz="2200" dirty="0" smtClean="0"/>
              <a:t> Machine Learning is a current application of AI based around the idea that machines should learn for themselves by only having access to data.</a:t>
            </a:r>
            <a:r>
              <a:rPr lang="en-US" sz="2200" baseline="0" dirty="0" smtClean="0"/>
              <a:t> </a:t>
            </a:r>
            <a:r>
              <a:rPr lang="en-US" sz="2200" dirty="0" smtClean="0"/>
              <a:t>In </a:t>
            </a:r>
            <a:r>
              <a:rPr lang="en-US" sz="2200" b="1" i="1" dirty="0"/>
              <a:t>Machine learning</a:t>
            </a:r>
            <a:r>
              <a:rPr lang="en-US" sz="2200" dirty="0"/>
              <a:t>, algorithms acquire the knowledge or skill through experience. Machine learning relies on big data sets </a:t>
            </a:r>
            <a:r>
              <a:rPr lang="en-US" sz="2200" dirty="0" smtClean="0"/>
              <a:t>to </a:t>
            </a:r>
            <a:r>
              <a:rPr lang="en-US" sz="2200" dirty="0"/>
              <a:t>find common patterns.</a:t>
            </a:r>
          </a:p>
          <a:p>
            <a:endParaRPr lang="en-US" sz="2200" dirty="0"/>
          </a:p>
          <a:p>
            <a:r>
              <a:rPr lang="en-US" sz="2200" dirty="0"/>
              <a:t>In summary, machine learning uses the experience to </a:t>
            </a:r>
            <a:r>
              <a:rPr lang="en-US" sz="2200" dirty="0" smtClean="0"/>
              <a:t>learn a pattern</a:t>
            </a:r>
            <a:r>
              <a:rPr lang="en-US" sz="2200" baseline="0" dirty="0" smtClean="0"/>
              <a:t> (induced learning)</a:t>
            </a:r>
            <a:r>
              <a:rPr lang="en-US" sz="2200" dirty="0" smtClean="0"/>
              <a:t>. </a:t>
            </a:r>
            <a:r>
              <a:rPr lang="en-US" sz="2200" dirty="0"/>
              <a:t>AI uses the experience to acquire knowledge/skill and also how to apply that knowledge for new environments.</a:t>
            </a:r>
          </a:p>
          <a:p>
            <a:endParaRPr lang="pt-BR" dirty="0"/>
          </a:p>
          <a:p>
            <a:pPr rtl="0"/>
            <a:r>
              <a:rPr lang="en-US" sz="2200" dirty="0"/>
              <a:t>First of all, </a:t>
            </a:r>
            <a:r>
              <a:rPr lang="en-US" sz="2200" b="1" dirty="0"/>
              <a:t>leave the terms </a:t>
            </a:r>
            <a:r>
              <a:rPr lang="en-US" sz="2200" b="1" dirty="0">
                <a:solidFill>
                  <a:schemeClr val="tx1"/>
                </a:solidFill>
              </a:rPr>
              <a:t>artificial </a:t>
            </a:r>
            <a:r>
              <a:rPr lang="en-US" sz="2200" b="1" dirty="0"/>
              <a:t>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a:t>
            </a:r>
            <a:r>
              <a:rPr lang="en-US" sz="2200" dirty="0" smtClean="0"/>
              <a:t>kind of problems</a:t>
            </a:r>
            <a:r>
              <a:rPr lang="en-US" sz="2200" dirty="0"/>
              <a:t> </a:t>
            </a:r>
            <a:r>
              <a:rPr lang="en-US" sz="2200" dirty="0" smtClean="0"/>
              <a:t>(learned the pattern) </a:t>
            </a:r>
            <a:r>
              <a:rPr lang="en-US" sz="2200" i="1" dirty="0" smtClean="0"/>
              <a:t>or</a:t>
            </a:r>
            <a:endParaRPr lang="en-US" sz="2200" i="1" dirty="0"/>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a:t>
            </a:r>
            <a:r>
              <a:rPr lang="en-US" sz="2200" i="1" dirty="0" smtClean="0"/>
              <a:t>broader concept (umbrella term) </a:t>
            </a:r>
            <a:r>
              <a:rPr lang="en-US" sz="2200" i="1" dirty="0"/>
              <a:t>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Colossus</a:t>
            </a:r>
            <a:r>
              <a:rPr lang="pt-BR" dirty="0" smtClean="0"/>
              <a:t> foi um conjunto de computadores desenvolvidos por codebreakers britânicos nos anos de 1943 a 1945 para ajudar na análise de mensagens</a:t>
            </a:r>
            <a:r>
              <a:rPr lang="pt-BR" baseline="0" dirty="0" smtClean="0"/>
              <a:t> criptografadas.</a:t>
            </a:r>
          </a:p>
          <a:p>
            <a:r>
              <a:rPr lang="pt-BR" baseline="0" dirty="0" smtClean="0"/>
              <a:t>Assia ao filme: The Imitation Game</a:t>
            </a:r>
          </a:p>
          <a:p>
            <a:endParaRPr lang="pt-BR" baseline="0" dirty="0" smtClean="0"/>
          </a:p>
          <a:p>
            <a:r>
              <a:rPr lang="pt-BR"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dirty="0" smtClean="0"/>
          </a:p>
          <a:p>
            <a:r>
              <a:rPr lang="pt-BR" dirty="0" smtClean="0"/>
              <a:t>“Pela primeira vez no mundo, computador engana pessoas e passa no teste de Turing”, </a:t>
            </a:r>
            <a:r>
              <a:rPr lang="pt-BR" dirty="0" smtClean="0">
                <a:hlinkClick r:id="rId3"/>
              </a:rPr>
              <a:t>https://canaltech.com.br/ciencia/Pela-primeira-vez-na-mundo-computador-engana-pessoas-e-passa-no-teste-de-Turing/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err="1"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err="1" smtClean="0"/>
              <a:t>intelligentia</a:t>
            </a:r>
            <a:r>
              <a:rPr lang="pt-BR" dirty="0" smtClean="0"/>
              <a:t>, oriundo de </a:t>
            </a:r>
            <a:r>
              <a:rPr lang="pt-BR" i="1" dirty="0" err="1" smtClean="0"/>
              <a:t>intelligere</a:t>
            </a:r>
            <a:r>
              <a:rPr lang="pt-BR" dirty="0" smtClean="0"/>
              <a:t>, em que o prefixo </a:t>
            </a:r>
            <a:r>
              <a:rPr lang="pt-BR" i="1" dirty="0" err="1" smtClean="0"/>
              <a:t>inter</a:t>
            </a:r>
            <a:r>
              <a:rPr lang="pt-BR" i="1" dirty="0" smtClean="0"/>
              <a:t> </a:t>
            </a:r>
            <a:r>
              <a:rPr lang="pt-BR" dirty="0" smtClean="0"/>
              <a:t>significa "entre", e </a:t>
            </a:r>
            <a:r>
              <a:rPr lang="pt-BR" i="1" dirty="0" err="1" smtClean="0"/>
              <a:t>legere</a:t>
            </a:r>
            <a:r>
              <a:rPr lang="pt-BR" i="1" dirty="0" smtClean="0"/>
              <a:t> </a:t>
            </a:r>
            <a:r>
              <a:rPr lang="pt-BR" dirty="0" smtClean="0"/>
              <a:t>quer dizer "escolha". Assim sendo, o significado original deste termo faz referência a </a:t>
            </a:r>
            <a:r>
              <a:rPr lang="pt-BR" b="1" dirty="0" smtClean="0"/>
              <a:t>capacidade de escolha </a:t>
            </a:r>
            <a:r>
              <a:rPr lang="pt-BR" dirty="0" smtClean="0"/>
              <a:t>de um indivíduo entre as várias possibilidades ou opções que lhe são apresentadas.</a:t>
            </a:r>
            <a:endParaRPr lang="pt-BR" dirty="0" smtClean="0">
              <a:cs typeface="Calibri" panose="020F0502020204030204"/>
            </a:endParaRPr>
          </a:p>
        </p:txBody>
      </p:sp>
      <p:sp>
        <p:nvSpPr>
          <p:cNvPr id="4" name="Slide Number Placeholder 3"/>
          <p:cNvSpPr>
            <a:spLocks noGrp="1"/>
          </p:cNvSpPr>
          <p:nvPr>
            <p:ph type="sldNum" sz="quarter" idx="10"/>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43432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9EDE2778-5372-4104-B96D-968184DA8288}"/>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5" name="Espaço Reservado para Rodapé 4">
            <a:extLst>
              <a:ext uri="{FF2B5EF4-FFF2-40B4-BE49-F238E27FC236}">
                <a16:creationId xmlns:a16="http://schemas.microsoft.com/office/drawing/2014/main" xmlns=""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99E8855C-D8FD-48F6-B14E-861E0DE4D915}"/>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5" name="Espaço Reservado para Rodapé 4">
            <a:extLst>
              <a:ext uri="{FF2B5EF4-FFF2-40B4-BE49-F238E27FC236}">
                <a16:creationId xmlns:a16="http://schemas.microsoft.com/office/drawing/2014/main" xmlns=""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721D5734-7B1F-425D-942F-6EB73344027C}"/>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5" name="Espaço Reservado para Rodapé 4">
            <a:extLst>
              <a:ext uri="{FF2B5EF4-FFF2-40B4-BE49-F238E27FC236}">
                <a16:creationId xmlns:a16="http://schemas.microsoft.com/office/drawing/2014/main" xmlns=""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F05BE1AF-51EA-425D-B188-DE7BD675009F}"/>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5" name="Espaço Reservado para Rodapé 4">
            <a:extLst>
              <a:ext uri="{FF2B5EF4-FFF2-40B4-BE49-F238E27FC236}">
                <a16:creationId xmlns:a16="http://schemas.microsoft.com/office/drawing/2014/main" xmlns=""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xmlns="" id="{50F1D3FB-740A-4EBA-A309-2CE71D12ECFB}"/>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5" name="Espaço Reservado para Rodapé 4">
            <a:extLst>
              <a:ext uri="{FF2B5EF4-FFF2-40B4-BE49-F238E27FC236}">
                <a16:creationId xmlns:a16="http://schemas.microsoft.com/office/drawing/2014/main" xmlns=""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938070A4-BC2F-4D55-BD8D-DEAF11BB9EE9}"/>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6" name="Espaço Reservado para Rodapé 5">
            <a:extLst>
              <a:ext uri="{FF2B5EF4-FFF2-40B4-BE49-F238E27FC236}">
                <a16:creationId xmlns:a16="http://schemas.microsoft.com/office/drawing/2014/main" xmlns=""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xmlns=""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xmlns=""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4172C0E5-5AF0-4805-BB51-443733CD2BD5}"/>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8" name="Espaço Reservado para Rodapé 7">
            <a:extLst>
              <a:ext uri="{FF2B5EF4-FFF2-40B4-BE49-F238E27FC236}">
                <a16:creationId xmlns:a16="http://schemas.microsoft.com/office/drawing/2014/main" xmlns=""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xmlns=""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342600A9-7F92-4E22-9D94-E4717252A817}"/>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4" name="Espaço Reservado para Rodapé 3">
            <a:extLst>
              <a:ext uri="{FF2B5EF4-FFF2-40B4-BE49-F238E27FC236}">
                <a16:creationId xmlns:a16="http://schemas.microsoft.com/office/drawing/2014/main" xmlns=""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xmlns=""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DD19515C-212C-4EAE-84A3-8FF4BC844F1B}"/>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3" name="Espaço Reservado para Rodapé 2">
            <a:extLst>
              <a:ext uri="{FF2B5EF4-FFF2-40B4-BE49-F238E27FC236}">
                <a16:creationId xmlns:a16="http://schemas.microsoft.com/office/drawing/2014/main" xmlns=""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xmlns=""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A4DC363A-5000-472E-8B17-02E7DCB8840A}"/>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6" name="Espaço Reservado para Rodapé 5">
            <a:extLst>
              <a:ext uri="{FF2B5EF4-FFF2-40B4-BE49-F238E27FC236}">
                <a16:creationId xmlns:a16="http://schemas.microsoft.com/office/drawing/2014/main" xmlns=""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xmlns="" id="{02113D81-8665-4516-BD81-C6A1F254EECD}"/>
              </a:ext>
            </a:extLst>
          </p:cNvPr>
          <p:cNvSpPr>
            <a:spLocks noGrp="1"/>
          </p:cNvSpPr>
          <p:nvPr>
            <p:ph type="dt" sz="half" idx="10"/>
          </p:nvPr>
        </p:nvSpPr>
        <p:spPr/>
        <p:txBody>
          <a:bodyPr/>
          <a:lstStyle/>
          <a:p>
            <a:fld id="{63289F7E-B80B-496E-81B4-D396C37C9454}" type="datetimeFigureOut">
              <a:rPr lang="pt-BR" smtClean="0"/>
              <a:t>08/08/2020</a:t>
            </a:fld>
            <a:endParaRPr lang="pt-BR"/>
          </a:p>
        </p:txBody>
      </p:sp>
      <p:sp>
        <p:nvSpPr>
          <p:cNvPr id="6" name="Espaço Reservado para Rodapé 5">
            <a:extLst>
              <a:ext uri="{FF2B5EF4-FFF2-40B4-BE49-F238E27FC236}">
                <a16:creationId xmlns:a16="http://schemas.microsoft.com/office/drawing/2014/main" xmlns=""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xmlns=""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08/08/2020</a:t>
            </a:fld>
            <a:endParaRPr lang="pt-BR"/>
          </a:p>
        </p:txBody>
      </p:sp>
      <p:sp>
        <p:nvSpPr>
          <p:cNvPr id="5" name="Espaço Reservado para Rodapé 4">
            <a:extLst>
              <a:ext uri="{FF2B5EF4-FFF2-40B4-BE49-F238E27FC236}">
                <a16:creationId xmlns:a16="http://schemas.microsoft.com/office/drawing/2014/main" xmlns=""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hyperlink" Target="https://www.youtube.com/watch?v=C_RAimMMsl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17.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0.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inatel.br/docentes/felipefigueiredo/download/tp555-inteligencia-artificial-e-machine-learning/59-tp555-projeto-pratico/fil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97.jpeg"/></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100.png"/><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inatel.br/docentes/felipefigueiredo/download/tp555-inteligencia-artificial-e-machine-learning/59-tp555-projeto-pratico/fil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a:t>
            </a:r>
            <a:r>
              <a:rPr lang="pt-BR" sz="5400" dirty="0" err="1"/>
              <a:t>Machine</a:t>
            </a:r>
            <a:r>
              <a:rPr lang="pt-BR" sz="5400" dirty="0"/>
              <a:t> </a:t>
            </a:r>
            <a:r>
              <a:rPr lang="pt-BR" sz="5400" dirty="0" smtClean="0"/>
              <a:t>Learning:</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objetivos específicos por meio de adaptação </a:t>
            </a:r>
            <a:r>
              <a:rPr lang="pt-BR" dirty="0" smtClean="0"/>
              <a:t>flexível.” </a:t>
            </a:r>
            <a:r>
              <a:rPr lang="pt-BR" dirty="0"/>
              <a:t>(Andreas Kaplan).</a:t>
            </a:r>
          </a:p>
          <a:p>
            <a:pPr marL="171450" indent="-171450" algn="just"/>
            <a:r>
              <a:rPr lang="pt-BR" b="1" dirty="0"/>
              <a:t>Definição</a:t>
            </a:r>
            <a:r>
              <a:rPr lang="pt-BR" dirty="0"/>
              <a:t>: “Ciência e engenharia de produzir máquinas </a:t>
            </a:r>
            <a:r>
              <a:rPr lang="pt-BR" dirty="0" smtClean="0"/>
              <a:t>inteligentes.” </a:t>
            </a:r>
            <a:r>
              <a:rPr lang="pt-BR" dirty="0"/>
              <a:t>(John McCarthy).</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D71CFE-8114-4D0F-BF4A-1125EB8E1860}"/>
              </a:ext>
            </a:extLst>
          </p:cNvPr>
          <p:cNvSpPr>
            <a:spLocks noGrp="1"/>
          </p:cNvSpPr>
          <p:nvPr>
            <p:ph type="title"/>
          </p:nvPr>
        </p:nvSpPr>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a16="http://schemas.microsoft.com/office/drawing/2014/main" xmlns="" id="{C0D31C4C-D008-4F96-815A-A9BDE283CB69}"/>
              </a:ext>
            </a:extLst>
          </p:cNvPr>
          <p:cNvSpPr>
            <a:spLocks noGrp="1"/>
          </p:cNvSpPr>
          <p:nvPr>
            <p:ph idx="1"/>
          </p:nvPr>
        </p:nvSpPr>
        <p:spPr>
          <a:xfrm>
            <a:off x="631588" y="1550140"/>
            <a:ext cx="8562540" cy="5122123"/>
          </a:xfrm>
        </p:spPr>
        <p:txBody>
          <a:bodyPr>
            <a:normAutofit fontScale="92500"/>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ainda objetivos) </a:t>
            </a:r>
            <a:r>
              <a:rPr lang="pt-BR" sz="2400" dirty="0"/>
              <a:t>tais como (i) </a:t>
            </a:r>
            <a:r>
              <a:rPr lang="pt-BR" sz="2400" i="1" dirty="0"/>
              <a:t>processamento de linguagem natural</a:t>
            </a:r>
            <a:r>
              <a:rPr lang="pt-BR" sz="2400" dirty="0"/>
              <a:t>,  (ii) </a:t>
            </a:r>
            <a:r>
              <a:rPr lang="pt-BR" sz="2400" i="1" dirty="0"/>
              <a:t>representação do conhecimento</a:t>
            </a:r>
            <a:r>
              <a:rPr lang="pt-BR" sz="2400" dirty="0"/>
              <a:t>, (iii) </a:t>
            </a:r>
            <a:r>
              <a:rPr lang="pt-BR" sz="2400" i="1" dirty="0"/>
              <a:t>raciocínio automatizado</a:t>
            </a:r>
            <a:r>
              <a:rPr lang="pt-BR" sz="2400" dirty="0"/>
              <a:t>, (iv) </a:t>
            </a:r>
            <a:r>
              <a:rPr lang="pt-BR" sz="2400" i="1" dirty="0"/>
              <a:t>visão computacional</a:t>
            </a:r>
            <a:r>
              <a:rPr lang="pt-BR" sz="2400" dirty="0"/>
              <a:t>, (v) </a:t>
            </a:r>
            <a:r>
              <a:rPr lang="pt-BR" sz="2400" i="1" dirty="0"/>
              <a:t>robótica</a:t>
            </a:r>
            <a:r>
              <a:rPr lang="pt-BR" sz="2400" dirty="0"/>
              <a:t>, e (vi) </a:t>
            </a:r>
            <a:r>
              <a:rPr lang="pt-BR" sz="2400" i="1" dirty="0"/>
              <a:t>aprendizado de máquina</a:t>
            </a:r>
            <a:r>
              <a:rPr lang="pt-BR" sz="2400" dirty="0"/>
              <a:t> que por sua vez engloba </a:t>
            </a:r>
            <a:r>
              <a:rPr lang="pt-BR" sz="2400" dirty="0" smtClean="0"/>
              <a:t>redes neurais artificiais, etc.</a:t>
            </a:r>
          </a:p>
          <a:p>
            <a:pPr algn="just"/>
            <a:r>
              <a:rPr lang="pt-BR" sz="2400" b="1" i="1" dirty="0" smtClean="0"/>
              <a:t>Aprendizado</a:t>
            </a:r>
            <a:r>
              <a:rPr lang="pt-BR" sz="2400" dirty="0" smtClean="0"/>
              <a:t> </a:t>
            </a:r>
            <a:r>
              <a:rPr lang="pt-BR" sz="2400" dirty="0"/>
              <a:t>é apenas um dos aspectos da inteligência humana </a:t>
            </a:r>
            <a:r>
              <a:rPr lang="pt-BR" sz="2400" dirty="0" smtClean="0"/>
              <a:t>(outros são: lógica</a:t>
            </a:r>
            <a:r>
              <a:rPr lang="pt-BR" sz="2400" dirty="0"/>
              <a:t>, abstração, memorização, planejamento, resolução de problemas, etc</a:t>
            </a:r>
            <a:r>
              <a:rPr lang="pt-BR" sz="2400" dirty="0" smtClean="0"/>
              <a:t>.)</a:t>
            </a:r>
          </a:p>
          <a:p>
            <a:pPr algn="just"/>
            <a:r>
              <a:rPr lang="pt-BR" sz="2400" b="1" dirty="0" smtClean="0"/>
              <a:t>Exemplo</a:t>
            </a:r>
            <a:r>
              <a:rPr lang="pt-BR" sz="2400" dirty="0"/>
              <a:t>: Um problema matemático pode ser solucionado (i) caso </a:t>
            </a:r>
            <a:r>
              <a:rPr lang="pt-BR" sz="2400" dirty="0" smtClean="0"/>
              <a:t>ele tenha </a:t>
            </a:r>
            <a:r>
              <a:rPr lang="pt-BR" sz="2400" dirty="0"/>
              <a:t>sido resolvido antes e sua solução </a:t>
            </a:r>
            <a:r>
              <a:rPr lang="pt-BR" sz="2400" b="1" i="1" dirty="0"/>
              <a:t>aprendida</a:t>
            </a:r>
            <a:r>
              <a:rPr lang="pt-BR" sz="2400" dirty="0"/>
              <a:t> ou (ii) caso ele nunca tenha sido visto antes mas um </a:t>
            </a:r>
            <a:r>
              <a:rPr lang="pt-BR" sz="2400" dirty="0" smtClean="0"/>
              <a:t>indivíduo com inteligência imagina/penssa </a:t>
            </a:r>
            <a:r>
              <a:rPr lang="pt-BR" sz="2400" dirty="0"/>
              <a:t>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a:p>
            <a:pPr algn="just"/>
            <a:r>
              <a:rPr lang="pt-BR" sz="2400" dirty="0"/>
              <a:t>IA </a:t>
            </a:r>
            <a:r>
              <a:rPr lang="pt-BR" sz="2400" dirty="0" smtClean="0"/>
              <a:t>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endParaRPr lang="en-US" sz="2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127" y="3697010"/>
            <a:ext cx="2915160" cy="2771481"/>
          </a:xfrm>
          <a:prstGeom prst="rect">
            <a:avLst/>
          </a:prstGeom>
        </p:spPr>
      </p:pic>
      <p:grpSp>
        <p:nvGrpSpPr>
          <p:cNvPr id="6" name="Agrupar 4">
            <a:extLst>
              <a:ext uri="{FF2B5EF4-FFF2-40B4-BE49-F238E27FC236}">
                <a16:creationId xmlns:a16="http://schemas.microsoft.com/office/drawing/2014/main" xmlns=""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a16="http://schemas.microsoft.com/office/drawing/2014/main" xmlns="" id="{CC08EDBF-9120-4A11-84A9-24A056EA1046}"/>
                </a:ext>
              </a:extLst>
            </p:cNvPr>
            <p:cNvSpPr txBox="1"/>
            <p:nvPr/>
          </p:nvSpPr>
          <p:spPr>
            <a:xfrm>
              <a:off x="10342888" y="746107"/>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353800" y="1940480"/>
            <a:ext cx="514350" cy="369332"/>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701929" y="2375957"/>
            <a:ext cx="1038299" cy="369332"/>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1041416" y="2418599"/>
            <a:ext cx="826733" cy="369332"/>
          </a:xfrm>
          <a:prstGeom prst="rect">
            <a:avLst/>
          </a:prstGeom>
          <a:noFill/>
        </p:spPr>
        <p:txBody>
          <a:bodyPr wrap="square" rtlCol="0">
            <a:spAutoFit/>
          </a:bodyPr>
          <a:lstStyle/>
          <a:p>
            <a:pPr algn="ctr"/>
            <a:r>
              <a:rPr lang="pt-BR" dirty="0" smtClean="0"/>
              <a:t>KR&amp;R</a:t>
            </a:r>
            <a:endParaRPr lang="pt-BR"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FF2B75-1942-4F18-A824-07C14E6E46AC}"/>
              </a:ext>
            </a:extLst>
          </p:cNvPr>
          <p:cNvSpPr>
            <a:spLocks noGrp="1"/>
          </p:cNvSpPr>
          <p:nvPr>
            <p:ph type="title"/>
          </p:nvPr>
        </p:nvSpPr>
        <p:spPr/>
        <p:txBody>
          <a:bodyPr/>
          <a:lstStyle/>
          <a:p>
            <a:r>
              <a:rPr lang="pt-BR" dirty="0"/>
              <a:t>Algumas Aplicações de IA</a:t>
            </a:r>
          </a:p>
        </p:txBody>
      </p:sp>
      <p:sp>
        <p:nvSpPr>
          <p:cNvPr id="3" name="Espaço Reservado para Conteúdo 2">
            <a:extLst>
              <a:ext uri="{FF2B5EF4-FFF2-40B4-BE49-F238E27FC236}">
                <a16:creationId xmlns:a16="http://schemas.microsoft.com/office/drawing/2014/main" xmlns="" id="{AE5A5501-ABF4-4534-B552-5A90A1ACE78C}"/>
              </a:ext>
            </a:extLst>
          </p:cNvPr>
          <p:cNvSpPr>
            <a:spLocks noGrp="1"/>
          </p:cNvSpPr>
          <p:nvPr>
            <p:ph idx="1"/>
          </p:nvPr>
        </p:nvSpPr>
        <p:spPr>
          <a:xfrm>
            <a:off x="838200" y="1825625"/>
            <a:ext cx="8058383" cy="4870450"/>
          </a:xfrm>
        </p:spPr>
        <p:txBody>
          <a:bodyPr>
            <a:normAutofit fontScale="700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anúncios/produtos,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Pneumonia, </a:t>
            </a:r>
            <a:r>
              <a:rPr lang="pt-BR" dirty="0" smtClean="0"/>
              <a:t>COVID-19, etc</a:t>
            </a:r>
            <a:r>
              <a:rPr lang="pt-BR" dirty="0"/>
              <a:t>.),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0EFAD73-FDA5-4D00-9B51-FD636890AD79}"/>
              </a:ext>
            </a:extLst>
          </p:cNvPr>
          <p:cNvSpPr>
            <a:spLocks noGrp="1"/>
          </p:cNvSpPr>
          <p:nvPr>
            <p:ph type="title"/>
          </p:nvPr>
        </p:nvSpPr>
        <p:spPr>
          <a:xfrm>
            <a:off x="838200" y="365125"/>
            <a:ext cx="8989717" cy="1325563"/>
          </a:xfrm>
        </p:spPr>
        <p:txBody>
          <a:bodyPr/>
          <a:lstStyle/>
          <a:p>
            <a:r>
              <a:rPr lang="pt-BR" dirty="0" smtClean="0"/>
              <a:t>Algumas Aplicações </a:t>
            </a:r>
            <a:r>
              <a:rPr lang="pt-BR" dirty="0"/>
              <a:t>em </a:t>
            </a:r>
            <a:r>
              <a:rPr lang="pt-BR" dirty="0" smtClean="0"/>
              <a:t>Comunicações Digitais</a:t>
            </a:r>
            <a:endParaRPr lang="pt-BR" dirty="0"/>
          </a:p>
        </p:txBody>
      </p:sp>
      <p:sp>
        <p:nvSpPr>
          <p:cNvPr id="3" name="Espaço Reservado para Conteúdo 2">
            <a:extLst>
              <a:ext uri="{FF2B5EF4-FFF2-40B4-BE49-F238E27FC236}">
                <a16:creationId xmlns:a16="http://schemas.microsoft.com/office/drawing/2014/main" xmlns="" id="{2A0C7FAE-4DBB-4D2E-A115-01DF7CE8100E}"/>
              </a:ext>
            </a:extLst>
          </p:cNvPr>
          <p:cNvSpPr>
            <a:spLocks noGrp="1"/>
          </p:cNvSpPr>
          <p:nvPr>
            <p:ph idx="1"/>
          </p:nvPr>
        </p:nvSpPr>
        <p:spPr>
          <a:xfrm>
            <a:off x="838200" y="1690688"/>
            <a:ext cx="9771529" cy="4817689"/>
          </a:xfrm>
        </p:spPr>
        <p:txBody>
          <a:bodyPr>
            <a:normAutofit fontScale="62500" lnSpcReduction="20000"/>
          </a:bodyPr>
          <a:lstStyle/>
          <a:p>
            <a:r>
              <a:rPr lang="pt-BR" b="1" dirty="0"/>
              <a:t>Estimação de canal e detecção de sinais</a:t>
            </a:r>
          </a:p>
          <a:p>
            <a:pPr lvl="1">
              <a:buFont typeface="Wingdings" panose="05000000000000000000" pitchFamily="2" charset="2"/>
              <a:buChar char="§"/>
            </a:pPr>
            <a:r>
              <a:rPr lang="pt-BR" dirty="0"/>
              <a:t>Ex.: IA estima o canal </a:t>
            </a:r>
            <a:r>
              <a:rPr lang="pt-BR" dirty="0" smtClean="0"/>
              <a:t>e </a:t>
            </a:r>
            <a:r>
              <a:rPr lang="pt-BR" dirty="0"/>
              <a:t>detecta o símbolo transmitido </a:t>
            </a:r>
            <a:r>
              <a:rPr lang="pt-BR" dirty="0" smtClean="0"/>
              <a:t>conjuntamente, </a:t>
            </a:r>
            <a:r>
              <a:rPr lang="pt-BR" dirty="0"/>
              <a:t>sem a necessidade de estimar o canal primeiro e depois detectar o </a:t>
            </a:r>
            <a:r>
              <a:rPr lang="pt-BR" dirty="0" smtClean="0"/>
              <a:t>símbolo transmitido.</a:t>
            </a:r>
            <a:endParaRPr lang="pt-BR" dirty="0"/>
          </a:p>
          <a:p>
            <a:r>
              <a:rPr lang="pt-BR" b="1" dirty="0"/>
              <a:t>Aprendizado de Sistemas de Comunicação de Ponta-a-Ponta</a:t>
            </a:r>
          </a:p>
          <a:p>
            <a:pPr lvl="1">
              <a:buFont typeface="Wingdings" panose="05000000000000000000" pitchFamily="2" charset="2"/>
              <a:buChar char="§"/>
            </a:pPr>
            <a:r>
              <a:rPr lang="pt-BR" dirty="0"/>
              <a:t>Ex.: IA otimiza conjuntamente os blocos de processamento do </a:t>
            </a:r>
            <a:r>
              <a:rPr lang="pt-BR" dirty="0" err="1"/>
              <a:t>Tx</a:t>
            </a:r>
            <a:r>
              <a:rPr lang="pt-BR" dirty="0"/>
              <a:t> e </a:t>
            </a:r>
            <a:r>
              <a:rPr lang="pt-BR" dirty="0" err="1"/>
              <a:t>Rx</a:t>
            </a:r>
            <a:r>
              <a:rPr lang="pt-BR" dirty="0"/>
              <a:t> </a:t>
            </a:r>
            <a:r>
              <a:rPr lang="pt-BR" dirty="0" smtClean="0"/>
              <a:t>(estimação de canal, equalização, codificação/decodificação </a:t>
            </a:r>
            <a:r>
              <a:rPr lang="pt-BR" dirty="0"/>
              <a:t>de canal, modulação/</a:t>
            </a:r>
            <a:r>
              <a:rPr lang="pt-BR" dirty="0" err="1"/>
              <a:t>demodulação</a:t>
            </a:r>
            <a:r>
              <a:rPr lang="pt-BR" dirty="0"/>
              <a:t>,  etc.)</a:t>
            </a:r>
          </a:p>
          <a:p>
            <a:r>
              <a:rPr lang="pt-BR" b="1" dirty="0"/>
              <a:t>Comunicações em Ondas Milimétricas</a:t>
            </a:r>
          </a:p>
          <a:p>
            <a:pPr lvl="1">
              <a:buFont typeface="Wingdings" panose="05000000000000000000" pitchFamily="2" charset="2"/>
              <a:buChar char="§"/>
            </a:pPr>
            <a:r>
              <a:rPr lang="pt-BR" dirty="0"/>
              <a:t>Ex.: IA é utilizada para predizer bloqueios e realizar </a:t>
            </a:r>
            <a:r>
              <a:rPr lang="pt-BR" dirty="0" err="1"/>
              <a:t>handovers</a:t>
            </a:r>
            <a:r>
              <a:rPr lang="pt-BR" dirty="0"/>
              <a:t> proativos.</a:t>
            </a:r>
          </a:p>
          <a:p>
            <a:r>
              <a:rPr lang="pt-BR" b="1" dirty="0"/>
              <a:t>Alocação de Recursos</a:t>
            </a:r>
          </a:p>
          <a:p>
            <a:pPr lvl="1">
              <a:buFont typeface="Wingdings" panose="05000000000000000000" pitchFamily="2" charset="2"/>
              <a:buChar char="§"/>
            </a:pPr>
            <a:r>
              <a:rPr lang="pt-BR" dirty="0"/>
              <a:t>Ex.: IA é </a:t>
            </a:r>
            <a:r>
              <a:rPr lang="pt-BR" dirty="0" smtClean="0"/>
              <a:t>empregada </a:t>
            </a:r>
            <a:r>
              <a:rPr lang="pt-BR" dirty="0"/>
              <a:t>em redes IoT de baixa potência para entender o comportamento de dispositivos vizinhos e assim realizar a alocação de recursos com o intuito de evitar </a:t>
            </a:r>
            <a:r>
              <a:rPr lang="pt-BR" dirty="0" smtClean="0"/>
              <a:t>colisões, aumentando a vida útil das baterias e a taxa de dados úteis (</a:t>
            </a:r>
            <a:r>
              <a:rPr lang="pt-BR" dirty="0"/>
              <a:t>goodput</a:t>
            </a:r>
            <a:r>
              <a:rPr lang="pt-BR" dirty="0" smtClean="0"/>
              <a:t>).</a:t>
            </a:r>
            <a:endParaRPr lang="pt-BR" dirty="0"/>
          </a:p>
          <a:p>
            <a:r>
              <a:rPr lang="pt-BR" b="1" dirty="0"/>
              <a:t>Rádio-sobre-Fibra</a:t>
            </a:r>
          </a:p>
          <a:p>
            <a:pPr lvl="1">
              <a:buFont typeface="Wingdings" panose="05000000000000000000" pitchFamily="2" charset="2"/>
              <a:buChar char="§"/>
            </a:pPr>
            <a:r>
              <a:rPr lang="pt-BR" dirty="0"/>
              <a:t> Ex.: IA </a:t>
            </a:r>
            <a:r>
              <a:rPr lang="pt-BR" dirty="0" smtClean="0"/>
              <a:t>é utilizada </a:t>
            </a:r>
            <a:r>
              <a:rPr lang="pt-BR" dirty="0"/>
              <a:t>para equalizar e detectar conjuntamente sinais transmitidos através de canais </a:t>
            </a:r>
            <a:r>
              <a:rPr lang="pt-BR" dirty="0" err="1"/>
              <a:t>sem-fio</a:t>
            </a:r>
            <a:r>
              <a:rPr lang="pt-BR" dirty="0"/>
              <a:t> e óticos, </a:t>
            </a:r>
            <a:r>
              <a:rPr lang="pt-BR" dirty="0" smtClean="0"/>
              <a:t>considerando conjuntamente </a:t>
            </a:r>
            <a:r>
              <a:rPr lang="pt-BR" dirty="0"/>
              <a:t>os efeitos de ambos os </a:t>
            </a:r>
            <a:r>
              <a:rPr lang="pt-BR" dirty="0" smtClean="0"/>
              <a:t>canais. </a:t>
            </a:r>
            <a:endParaRPr lang="pt-BR" dirty="0"/>
          </a:p>
          <a:p>
            <a:r>
              <a:rPr lang="pt-BR" b="1" dirty="0" err="1"/>
              <a:t>Pré</a:t>
            </a:r>
            <a:r>
              <a:rPr lang="pt-BR" b="1" dirty="0"/>
              <a:t>-distorção</a:t>
            </a:r>
          </a:p>
          <a:p>
            <a:pPr lvl="1"/>
            <a:r>
              <a:rPr lang="pt-BR" dirty="0"/>
              <a:t>Ex.: IA é utilizada para aproximar uma equação que aumente a região linear de um amplificador de potência.</a:t>
            </a:r>
          </a:p>
          <a:p>
            <a:r>
              <a:rPr lang="pt-BR" b="1" dirty="0"/>
              <a:t>E vários outros </a:t>
            </a:r>
            <a:r>
              <a:rPr lang="pt-BR" b="1" dirty="0" smtClean="0"/>
              <a:t>tópicos.</a:t>
            </a:r>
            <a:endParaRPr lang="pt-BR" b="1" dirty="0"/>
          </a:p>
        </p:txBody>
      </p:sp>
      <p:sp>
        <p:nvSpPr>
          <p:cNvPr id="4" name="Retângulo 3">
            <a:extLst>
              <a:ext uri="{FF2B5EF4-FFF2-40B4-BE49-F238E27FC236}">
                <a16:creationId xmlns:a16="http://schemas.microsoft.com/office/drawing/2014/main" xmlns="" id="{86C912F4-C831-43E6-B271-540A4814C16E}"/>
              </a:ext>
            </a:extLst>
          </p:cNvPr>
          <p:cNvSpPr/>
          <p:nvPr/>
        </p:nvSpPr>
        <p:spPr>
          <a:xfrm>
            <a:off x="838200" y="6492875"/>
            <a:ext cx="4597797" cy="307777"/>
          </a:xfrm>
          <a:prstGeom prst="rect">
            <a:avLst/>
          </a:prstGeom>
        </p:spPr>
        <p:txBody>
          <a:bodyPr wrap="none">
            <a:spAutoFit/>
          </a:bodyPr>
          <a:lstStyle/>
          <a:p>
            <a:r>
              <a:rPr lang="pt-BR" sz="1400" b="1" dirty="0"/>
              <a:t>Fonte</a:t>
            </a:r>
            <a:r>
              <a:rPr lang="pt-BR" sz="1400" dirty="0"/>
              <a:t>: </a:t>
            </a:r>
            <a:r>
              <a:rPr lang="pt-BR" sz="1400" dirty="0">
                <a:hlinkClick r:id="rId3"/>
              </a:rPr>
              <a:t>https://mlc.committees.comsoc.org/research-library/</a:t>
            </a:r>
            <a:endParaRPr lang="pt-BR" sz="1400" dirty="0"/>
          </a:p>
        </p:txBody>
      </p:sp>
      <p:pic>
        <p:nvPicPr>
          <p:cNvPr id="1026" name="Picture 2" descr="Image result for telecommunications systems machine learning">
            <a:extLst>
              <a:ext uri="{FF2B5EF4-FFF2-40B4-BE49-F238E27FC236}">
                <a16:creationId xmlns:a16="http://schemas.microsoft.com/office/drawing/2014/main" xmlns="" id="{26F896E4-93C0-4161-A75E-501357FD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7917" y="219287"/>
            <a:ext cx="2211123" cy="1471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lecommunications systems machine learning">
            <a:extLst>
              <a:ext uri="{FF2B5EF4-FFF2-40B4-BE49-F238E27FC236}">
                <a16:creationId xmlns:a16="http://schemas.microsoft.com/office/drawing/2014/main" xmlns="" id="{5A2698E2-BB44-48FA-9C6B-C667C53B2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478" y="5578752"/>
            <a:ext cx="1907522" cy="1221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pplications of artificial intelligence">
            <a:extLst>
              <a:ext uri="{FF2B5EF4-FFF2-40B4-BE49-F238E27FC236}">
                <a16:creationId xmlns:a16="http://schemas.microsoft.com/office/drawing/2014/main" xmlns="" id="{D913A2EF-E112-435A-B2D4-B117329AC3A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66" t="12693" r="22239" b="17550"/>
          <a:stretch/>
        </p:blipFill>
        <p:spPr bwMode="auto">
          <a:xfrm>
            <a:off x="9885970" y="2250019"/>
            <a:ext cx="2095016" cy="1532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460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6EE508-37BB-400E-8BCC-954E48122BFE}"/>
              </a:ext>
            </a:extLst>
          </p:cNvPr>
          <p:cNvSpPr>
            <a:spLocks noGrp="1"/>
          </p:cNvSpPr>
          <p:nvPr>
            <p:ph type="title"/>
          </p:nvPr>
        </p:nvSpPr>
        <p:spPr/>
        <p:txBody>
          <a:bodyPr/>
          <a:lstStyle/>
          <a:p>
            <a:r>
              <a:rPr lang="pt-BR" dirty="0"/>
              <a:t>Exemplos i</a:t>
            </a:r>
            <a:r>
              <a:rPr lang="pt-BR" dirty="0" smtClean="0"/>
              <a:t>nteressantes de uso da IA</a:t>
            </a:r>
            <a:endParaRPr lang="pt-BR" dirty="0"/>
          </a:p>
        </p:txBody>
      </p:sp>
      <p:sp>
        <p:nvSpPr>
          <p:cNvPr id="3" name="Espaço Reservado para Conteúdo 2">
            <a:extLst>
              <a:ext uri="{FF2B5EF4-FFF2-40B4-BE49-F238E27FC236}">
                <a16:creationId xmlns:a16="http://schemas.microsoft.com/office/drawing/2014/main" xmlns="" id="{DD3FFC3A-2F46-4ADE-B3D6-B680B7C23C2C}"/>
              </a:ext>
            </a:extLst>
          </p:cNvPr>
          <p:cNvSpPr>
            <a:spLocks noGrp="1"/>
          </p:cNvSpPr>
          <p:nvPr>
            <p:ph idx="1"/>
          </p:nvPr>
        </p:nvSpPr>
        <p:spPr>
          <a:xfrm>
            <a:off x="838200" y="1825625"/>
            <a:ext cx="8305800" cy="4351338"/>
          </a:xfrm>
        </p:spPr>
        <p:txBody>
          <a:bodyPr>
            <a:normAutofit fontScale="92500" lnSpcReduction="2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xmlns=""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a16="http://schemas.microsoft.com/office/drawing/2014/main" xmlns=""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xmlns=""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xmlns="" id="{7463A6D3-5626-4043-85E5-66DFB2E72B8A}"/>
              </a:ext>
            </a:extLst>
          </p:cNvPr>
          <p:cNvGrpSpPr/>
          <p:nvPr/>
        </p:nvGrpSpPr>
        <p:grpSpPr>
          <a:xfrm>
            <a:off x="4481234" y="70131"/>
            <a:ext cx="1891552" cy="1337608"/>
            <a:chOff x="9273707" y="365125"/>
            <a:chExt cx="2918293" cy="2351181"/>
          </a:xfrm>
        </p:grpSpPr>
        <p:pic>
          <p:nvPicPr>
            <p:cNvPr id="2050" name="Picture 2" descr="Image result for umbrella">
              <a:extLst>
                <a:ext uri="{FF2B5EF4-FFF2-40B4-BE49-F238E27FC236}">
                  <a16:creationId xmlns:a16="http://schemas.microsoft.com/office/drawing/2014/main" xmlns=""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xmlns="" id="{CC08EDBF-9120-4A11-84A9-24A056EA1046}"/>
                </a:ext>
              </a:extLst>
            </p:cNvPr>
            <p:cNvSpPr txBox="1"/>
            <p:nvPr/>
          </p:nvSpPr>
          <p:spPr>
            <a:xfrm>
              <a:off x="10342888" y="610127"/>
              <a:ext cx="779930" cy="811492"/>
            </a:xfrm>
            <a:prstGeom prst="rect">
              <a:avLst/>
            </a:prstGeom>
            <a:noFill/>
          </p:spPr>
          <p:txBody>
            <a:bodyPr wrap="square" rtlCol="0">
              <a:spAutoFit/>
            </a:bodyPr>
            <a:lstStyle/>
            <a:p>
              <a:pPr algn="ctr"/>
              <a:r>
                <a:rPr lang="pt-BR" sz="2400" b="1" dirty="0">
                  <a:solidFill>
                    <a:schemeClr val="bg1"/>
                  </a:solidFill>
                </a:rPr>
                <a:t>IA</a:t>
              </a:r>
            </a:p>
          </p:txBody>
        </p:sp>
      </p:grpSp>
      <p:sp>
        <p:nvSpPr>
          <p:cNvPr id="2" name="Título 1">
            <a:extLst>
              <a:ext uri="{FF2B5EF4-FFF2-40B4-BE49-F238E27FC236}">
                <a16:creationId xmlns:a16="http://schemas.microsoft.com/office/drawing/2014/main" xmlns="" id="{FB5E40AD-63D4-4F2D-B72E-B9FAC596C094}"/>
              </a:ext>
            </a:extLst>
          </p:cNvPr>
          <p:cNvSpPr>
            <a:spLocks noGrp="1"/>
          </p:cNvSpPr>
          <p:nvPr>
            <p:ph type="title"/>
          </p:nvPr>
        </p:nvSpPr>
        <p:spPr/>
        <p:txBody>
          <a:bodyPr/>
          <a:lstStyle/>
          <a:p>
            <a:r>
              <a:rPr lang="pt-BR" dirty="0"/>
              <a:t>Foco do Curso</a:t>
            </a:r>
          </a:p>
        </p:txBody>
      </p:sp>
      <p:sp>
        <p:nvSpPr>
          <p:cNvPr id="3" name="Espaço Reservado para Conteúdo 2">
            <a:extLst>
              <a:ext uri="{FF2B5EF4-FFF2-40B4-BE49-F238E27FC236}">
                <a16:creationId xmlns:a16="http://schemas.microsoft.com/office/drawing/2014/main" xmlns="" id="{77711CBE-86B4-40EB-868C-65C504F92159}"/>
              </a:ext>
            </a:extLst>
          </p:cNvPr>
          <p:cNvSpPr>
            <a:spLocks noGrp="1"/>
          </p:cNvSpPr>
          <p:nvPr>
            <p:ph idx="1"/>
          </p:nvPr>
        </p:nvSpPr>
        <p:spPr>
          <a:xfrm>
            <a:off x="838199" y="1506071"/>
            <a:ext cx="10929257" cy="4454891"/>
          </a:xfrm>
        </p:spPr>
        <p:txBody>
          <a:bodyPr>
            <a:normAutofit fontScale="77500" lnSpcReduction="20000"/>
          </a:bodyPr>
          <a:lstStyle/>
          <a:p>
            <a:r>
              <a:rPr lang="pt-BR" dirty="0"/>
              <a:t>IA é um termo genérico (</a:t>
            </a:r>
            <a:r>
              <a:rPr lang="pt-BR" b="1" i="1" dirty="0"/>
              <a:t>guarda-chuva</a:t>
            </a:r>
            <a:r>
              <a:rPr lang="pt-BR" dirty="0"/>
              <a:t>) usado </a:t>
            </a:r>
            <a:r>
              <a:rPr lang="pt-BR" dirty="0" smtClean="0"/>
              <a:t>para </a:t>
            </a:r>
            <a:r>
              <a:rPr lang="pt-BR" dirty="0"/>
              <a:t>designar máquinas capazes executar </a:t>
            </a:r>
            <a:r>
              <a:rPr lang="pt-BR" b="1" i="1" dirty="0"/>
              <a:t>tarefas</a:t>
            </a:r>
            <a:r>
              <a:rPr lang="pt-BR" dirty="0"/>
              <a:t> de forma inteligente.</a:t>
            </a:r>
          </a:p>
          <a:p>
            <a:r>
              <a:rPr lang="pt-BR" dirty="0" smtClean="0"/>
              <a:t>IA é dividida </a:t>
            </a:r>
            <a:r>
              <a:rPr lang="pt-BR" dirty="0"/>
              <a:t>em vários objetivos ou </a:t>
            </a:r>
            <a:r>
              <a:rPr lang="pt-BR" dirty="0" smtClean="0"/>
              <a:t>sub-áreas</a:t>
            </a:r>
            <a:r>
              <a:rPr lang="pt-BR" dirty="0"/>
              <a:t>, sendo </a:t>
            </a:r>
            <a:r>
              <a:rPr lang="pt-BR" dirty="0" smtClean="0"/>
              <a:t>as </a:t>
            </a:r>
            <a:r>
              <a:rPr lang="pt-BR" dirty="0"/>
              <a:t>principais: </a:t>
            </a:r>
            <a:r>
              <a:rPr lang="pt-BR" b="1" i="1" dirty="0"/>
              <a:t>planejamento</a:t>
            </a:r>
            <a:r>
              <a:rPr lang="pt-BR" dirty="0"/>
              <a:t>, </a:t>
            </a:r>
            <a:r>
              <a:rPr lang="pt-BR" b="1" i="1" dirty="0"/>
              <a:t>representação do conhecimento e raciocínio</a:t>
            </a:r>
            <a:r>
              <a:rPr lang="pt-BR" dirty="0"/>
              <a:t>, </a:t>
            </a:r>
            <a:r>
              <a:rPr lang="pt-BR" b="1" i="1" dirty="0"/>
              <a:t>aprendizado de máquina</a:t>
            </a:r>
            <a:r>
              <a:rPr lang="pt-BR" dirty="0"/>
              <a:t>, </a:t>
            </a:r>
            <a:r>
              <a:rPr lang="pt-PT" b="1" i="1" dirty="0"/>
              <a:t>processamento de linguagem natural</a:t>
            </a:r>
            <a:r>
              <a:rPr lang="pt-PT" dirty="0"/>
              <a:t>, </a:t>
            </a:r>
            <a:r>
              <a:rPr lang="pt-PT" b="1" i="1" dirty="0"/>
              <a:t>visão computacional</a:t>
            </a:r>
            <a:r>
              <a:rPr lang="pt-PT" dirty="0"/>
              <a:t>, </a:t>
            </a:r>
            <a:r>
              <a:rPr lang="pt-PT" b="1" i="1" dirty="0"/>
              <a:t>robótica</a:t>
            </a:r>
            <a:r>
              <a:rPr lang="pt-PT" dirty="0"/>
              <a:t> e </a:t>
            </a:r>
            <a:r>
              <a:rPr lang="pt-PT" b="1" i="1" dirty="0"/>
              <a:t>inteligência artificial geral</a:t>
            </a:r>
            <a:r>
              <a:rPr lang="pt-PT" dirty="0"/>
              <a:t>.</a:t>
            </a:r>
            <a:r>
              <a:rPr lang="en-US" dirty="0"/>
              <a:t> </a:t>
            </a:r>
          </a:p>
          <a:p>
            <a:r>
              <a:rPr lang="pt-BR" b="1" dirty="0"/>
              <a:t>Foco do curso</a:t>
            </a:r>
            <a:r>
              <a:rPr lang="pt-BR" dirty="0"/>
              <a:t>: estudo dos principais algoritmos de </a:t>
            </a:r>
            <a:r>
              <a:rPr lang="pt-BR" b="1" i="1" dirty="0"/>
              <a:t>Aprendizado de Máquina</a:t>
            </a:r>
            <a:r>
              <a:rPr lang="pt-BR" dirty="0"/>
              <a:t>. </a:t>
            </a:r>
            <a:r>
              <a:rPr lang="pt-BR" sz="3100" b="1" dirty="0">
                <a:solidFill>
                  <a:srgbClr val="FF0000"/>
                </a:solidFill>
              </a:rPr>
              <a:t>Por quê?</a:t>
            </a:r>
          </a:p>
          <a:p>
            <a:pPr lvl="1">
              <a:buFont typeface="Wingdings" panose="05000000000000000000" pitchFamily="2" charset="2"/>
              <a:buChar char="§"/>
            </a:pPr>
            <a:r>
              <a:rPr lang="pt-BR" dirty="0"/>
              <a:t>ML oferece ferramentas importantes para a solução eficiente de vários problemas de telecomunicações (</a:t>
            </a:r>
            <a:r>
              <a:rPr lang="pt-BR" dirty="0" smtClean="0"/>
              <a:t>pós-graduação stricto sensu </a:t>
            </a:r>
            <a:r>
              <a:rPr lang="pt-BR" dirty="0"/>
              <a:t>em telecomunicações).</a:t>
            </a:r>
          </a:p>
          <a:p>
            <a:pPr lvl="2">
              <a:buFont typeface="Courier New" panose="02070309020205020404" pitchFamily="49" charset="0"/>
              <a:buChar char="o"/>
            </a:pPr>
            <a:r>
              <a:rPr lang="pt-BR" sz="2300" b="1" i="1" dirty="0" smtClean="0"/>
              <a:t>Exemplo: Controle </a:t>
            </a:r>
            <a:r>
              <a:rPr lang="pt-BR" sz="2300" b="1" i="1" dirty="0"/>
              <a:t>e otimização de parâmetros de sistemas </a:t>
            </a:r>
            <a:r>
              <a:rPr lang="pt-BR" sz="2300" b="1" i="1" dirty="0" smtClean="0"/>
              <a:t>complexos</a:t>
            </a:r>
            <a:r>
              <a:rPr lang="pt-BR" sz="2300" dirty="0" smtClean="0"/>
              <a:t>: o número </a:t>
            </a:r>
            <a:r>
              <a:rPr lang="pt-BR" sz="2300" dirty="0"/>
              <a:t>de parâmetros que um sistema </a:t>
            </a:r>
            <a:r>
              <a:rPr lang="pt-BR" sz="2300" dirty="0" smtClean="0"/>
              <a:t>5G (PHY, MAC, etc.) </a:t>
            </a:r>
            <a:r>
              <a:rPr lang="pt-BR" sz="2300" dirty="0"/>
              <a:t>precisa controlar e </a:t>
            </a:r>
            <a:r>
              <a:rPr lang="pt-BR" sz="2300" dirty="0" smtClean="0"/>
              <a:t>otimizar é muito grande e crescerá mais com o 6G.</a:t>
            </a:r>
            <a:endParaRPr lang="pt-BR" sz="2300" dirty="0"/>
          </a:p>
          <a:p>
            <a:pPr lvl="3">
              <a:buFont typeface="Wingdings" panose="05000000000000000000" pitchFamily="2" charset="2"/>
              <a:buChar char="q"/>
            </a:pPr>
            <a:r>
              <a:rPr lang="pt-BR" sz="2100" dirty="0" smtClean="0"/>
              <a:t>Imagine </a:t>
            </a:r>
            <a:r>
              <a:rPr lang="pt-BR" sz="2100" dirty="0"/>
              <a:t>se você pudesse </a:t>
            </a:r>
            <a:r>
              <a:rPr lang="pt-BR" sz="2100" dirty="0" smtClean="0"/>
              <a:t>otimizar </a:t>
            </a:r>
            <a:r>
              <a:rPr lang="pt-BR" sz="2100" b="1" i="1" dirty="0" smtClean="0"/>
              <a:t>globalmente</a:t>
            </a:r>
            <a:r>
              <a:rPr lang="pt-BR" sz="2100" dirty="0" smtClean="0"/>
              <a:t> </a:t>
            </a:r>
            <a:r>
              <a:rPr lang="pt-BR" sz="2100" dirty="0"/>
              <a:t>todos os parâmetros do sistema apenas utilizando dados reais coletados da </a:t>
            </a:r>
            <a:r>
              <a:rPr lang="pt-BR" sz="2100" dirty="0" smtClean="0"/>
              <a:t>rede?</a:t>
            </a:r>
            <a:endParaRPr lang="pt-BR" sz="2100" dirty="0"/>
          </a:p>
          <a:p>
            <a:pPr lvl="3">
              <a:buFont typeface="Wingdings" panose="05000000000000000000" pitchFamily="2" charset="2"/>
              <a:buChar char="q"/>
            </a:pPr>
            <a:r>
              <a:rPr lang="pt-BR" sz="2100" dirty="0"/>
              <a:t>Mais ainda, imagine se você pudesse treinar um modelo que </a:t>
            </a:r>
            <a:r>
              <a:rPr lang="pt-BR" sz="2100" b="1" i="1" dirty="0"/>
              <a:t>aprendesse</a:t>
            </a:r>
            <a:r>
              <a:rPr lang="pt-BR" sz="2100" dirty="0"/>
              <a:t> um sistema de transmissão e recepção ótimo para um dado canal?</a:t>
            </a:r>
          </a:p>
          <a:p>
            <a:pPr lvl="1">
              <a:buFont typeface="Wingdings" panose="05000000000000000000" pitchFamily="2" charset="2"/>
              <a:buChar char="§"/>
            </a:pPr>
            <a:r>
              <a:rPr lang="pt-BR" b="1" i="1" dirty="0"/>
              <a:t>Redução de complexidade/custo</a:t>
            </a:r>
            <a:r>
              <a:rPr lang="pt-BR" dirty="0"/>
              <a:t>: vários algoritmos de comunicações que apresentam 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Pesquisas sobre a aplicação de aprendizado de máquina a </a:t>
            </a:r>
            <a:r>
              <a:rPr lang="pt-BR" dirty="0" smtClean="0"/>
              <a:t>problemas de comunicação ainda </a:t>
            </a:r>
            <a:r>
              <a:rPr lang="pt-BR" dirty="0"/>
              <a:t>estão em fase de exploração.</a:t>
            </a:r>
          </a:p>
        </p:txBody>
      </p:sp>
      <p:pic>
        <p:nvPicPr>
          <p:cNvPr id="6" name="Picture 2" descr="AI Enabled Systems">
            <a:extLst>
              <a:ext uri="{FF2B5EF4-FFF2-40B4-BE49-F238E27FC236}">
                <a16:creationId xmlns:a16="http://schemas.microsoft.com/office/drawing/2014/main" xmlns="" id="{092A9583-5601-45C8-BA1B-716E4A8EF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9770" y="5845215"/>
            <a:ext cx="4224052" cy="8905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xmlns="" id="{4530CE78-625F-49E3-B829-A2E7FD1CE2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95" t="15041" r="27482" b="9164"/>
          <a:stretch/>
        </p:blipFill>
        <p:spPr bwMode="auto">
          <a:xfrm>
            <a:off x="6668062" y="140289"/>
            <a:ext cx="1463487" cy="12674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i2-s2-public.s3.amazonaws.com/figures/2017-08-08/300bf7120329bf0b44bc36a4d09f0eb10b809a2a/1-Figure1-1.png">
            <a:extLst>
              <a:ext uri="{FF2B5EF4-FFF2-40B4-BE49-F238E27FC236}">
                <a16:creationId xmlns:a16="http://schemas.microsoft.com/office/drawing/2014/main" xmlns="" id="{F64A4819-E380-489B-8EA9-2DC28730E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50" r="2315" b="12023"/>
          <a:stretch/>
        </p:blipFill>
        <p:spPr bwMode="auto">
          <a:xfrm>
            <a:off x="8709564" y="76513"/>
            <a:ext cx="2939512" cy="135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a16="http://schemas.microsoft.com/office/drawing/2014/main" xmlns="" id="{1DC35696-D7B6-4CDE-8C2A-EEC8E7C03603}"/>
              </a:ext>
            </a:extLst>
          </p:cNvPr>
          <p:cNvSpPr>
            <a:spLocks noGrp="1"/>
          </p:cNvSpPr>
          <p:nvPr>
            <p:ph idx="1"/>
          </p:nvPr>
        </p:nvSpPr>
        <p:spPr>
          <a:xfrm>
            <a:off x="838200" y="1825625"/>
            <a:ext cx="10515600"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“campo de estudo que dá aos computadores a habilidade de aprender sem serem explicitamente programados”.</a:t>
            </a:r>
          </a:p>
          <a:p>
            <a:r>
              <a:rPr lang="pt-BR" dirty="0" smtClean="0"/>
              <a:t>Uma outra definição interessante é “Aprendizado </a:t>
            </a:r>
            <a:r>
              <a:rPr lang="pt-BR" dirty="0"/>
              <a:t>de máquina é o processo de </a:t>
            </a:r>
            <a:r>
              <a:rPr lang="pt-BR" b="1" i="1" dirty="0"/>
              <a:t>induzir</a:t>
            </a:r>
            <a:r>
              <a:rPr lang="pt-BR" dirty="0"/>
              <a:t> inteligência em uma máquina sem que ela seja explicitamente programada”, Jojo John Moolayil.</a:t>
            </a:r>
            <a:endParaRPr lang="pt-BR" b="1" i="1" dirty="0"/>
          </a:p>
          <a:p>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a16="http://schemas.microsoft.com/office/drawing/2014/main" xmlns=""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3120" y="190184"/>
            <a:ext cx="2350576" cy="1567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xmlns=""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0311" y="488300"/>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4E2DCF-FDA9-4ABD-8E85-844A20C70ACB}"/>
              </a:ext>
            </a:extLst>
          </p:cNvPr>
          <p:cNvSpPr>
            <a:spLocks noGrp="1"/>
          </p:cNvSpPr>
          <p:nvPr>
            <p:ph type="title"/>
          </p:nvPr>
        </p:nvSpPr>
        <p:spPr/>
        <p:txBody>
          <a:bodyPr/>
          <a:lstStyle/>
          <a:p>
            <a:r>
              <a:rPr lang="pt-BR" dirty="0"/>
              <a:t>Por </a:t>
            </a:r>
            <a:r>
              <a:rPr lang="pt-BR" dirty="0" smtClean="0"/>
              <a:t>que </a:t>
            </a:r>
            <a:r>
              <a:rPr lang="pt-BR" dirty="0"/>
              <a:t>ML se tornou tão importante?</a:t>
            </a:r>
          </a:p>
        </p:txBody>
      </p:sp>
      <p:sp>
        <p:nvSpPr>
          <p:cNvPr id="3" name="Espaço Reservado para Conteúdo 2">
            <a:extLst>
              <a:ext uri="{FF2B5EF4-FFF2-40B4-BE49-F238E27FC236}">
                <a16:creationId xmlns:a16="http://schemas.microsoft.com/office/drawing/2014/main" xmlns="" id="{D1E156CA-EDE6-4AAA-95E9-0EE6CEBF17AD}"/>
              </a:ext>
            </a:extLst>
          </p:cNvPr>
          <p:cNvSpPr>
            <a:spLocks noGrp="1"/>
          </p:cNvSpPr>
          <p:nvPr>
            <p:ph idx="1"/>
          </p:nvPr>
        </p:nvSpPr>
        <p:spPr>
          <a:xfrm>
            <a:off x="838200" y="1534332"/>
            <a:ext cx="11147474" cy="4203326"/>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xmlns=""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xmlns=""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xmlns=""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xmlns=""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xmlns=""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a16="http://schemas.microsoft.com/office/drawing/2014/main" xmlns="" id="{5BA8D271-087B-414B-ABC6-D7C5E7367E33}"/>
              </a:ext>
            </a:extLst>
          </p:cNvPr>
          <p:cNvSpPr>
            <a:spLocks noGrp="1"/>
          </p:cNvSpPr>
          <p:nvPr>
            <p:ph idx="1"/>
          </p:nvPr>
        </p:nvSpPr>
        <p:spPr>
          <a:xfrm>
            <a:off x="838200" y="1825624"/>
            <a:ext cx="7044159" cy="4351339"/>
          </a:xfrm>
        </p:spPr>
        <p:txBody>
          <a:bodyPr/>
          <a:lstStyle/>
          <a:p>
            <a:pPr marL="0" indent="0" fontAlgn="base">
              <a:buNone/>
            </a:pPr>
            <a:r>
              <a:rPr lang="pt-BR" dirty="0" smtClean="0"/>
              <a:t>Os algoritmos de aprendizado de máquina podem ser agrupados da seguinte forma: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a16="http://schemas.microsoft.com/office/drawing/2014/main" xmlns=""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196" y="1516284"/>
            <a:ext cx="4148028" cy="473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979D29AC-E01B-406F-AC75-55866B75A7CC}"/>
                  </a:ext>
                </a:extLst>
              </p:cNvPr>
              <p:cNvSpPr>
                <a:spLocks noGrp="1"/>
              </p:cNvSpPr>
              <p:nvPr>
                <p:ph idx="1"/>
              </p:nvPr>
            </p:nvSpPr>
            <p:spPr>
              <a:xfrm>
                <a:off x="542441" y="1286359"/>
                <a:ext cx="11442730" cy="2774197"/>
              </a:xfrm>
            </p:spPr>
            <p:txBody>
              <a:bodyPr>
                <a:normAutofit fontScale="85000" lnSpcReduction="10000"/>
              </a:bodyPr>
              <a:lstStyle/>
              <a:p>
                <a:r>
                  <a:rPr lang="pt-BR" dirty="0"/>
                  <a:t>Os dados de treinamento, chamados de </a:t>
                </a:r>
                <a:r>
                  <a:rPr lang="pt-BR" b="1" i="1" dirty="0"/>
                  <a:t>atributos</a:t>
                </a:r>
                <a:r>
                  <a:rPr lang="pt-BR" dirty="0"/>
                  <a:t> </a:t>
                </a:r>
                <a:r>
                  <a:rPr lang="pt-BR" dirty="0" smtClean="0"/>
                  <a:t>ou exemplos de treinamento </a:t>
                </a:r>
                <a:r>
                  <a:rPr lang="pt-BR" dirty="0"/>
                  <a:t>(ou também características, do Inglês, features) que alimentam o algoritmo de ML incluem as </a:t>
                </a:r>
                <a:r>
                  <a:rPr lang="pt-BR" b="1" i="1" dirty="0"/>
                  <a:t>soluções </a:t>
                </a:r>
                <a:r>
                  <a:rPr lang="pt-BR" b="1" i="1" dirty="0" smtClean="0"/>
                  <a:t>desejadas </a:t>
                </a:r>
                <a:r>
                  <a:rPr lang="pt-BR" dirty="0" smtClean="0"/>
                  <a:t>(i.e., as respostas corretas), </a:t>
                </a:r>
                <a:r>
                  <a:rPr lang="pt-BR" dirty="0"/>
                  <a:t>chamadas de </a:t>
                </a:r>
                <a:r>
                  <a:rPr lang="pt-BR" b="1" i="1" dirty="0"/>
                  <a:t>rótulos</a:t>
                </a:r>
                <a:r>
                  <a:rPr lang="pt-BR" dirty="0"/>
                  <a:t> (labels).</a:t>
                </a:r>
              </a:p>
              <a:p>
                <a:r>
                  <a:rPr lang="pt-BR" b="1" dirty="0"/>
                  <a:t>Resumindo</a:t>
                </a:r>
                <a:r>
                  <a:rPr lang="pt-BR" dirty="0"/>
                  <a:t>: Os </a:t>
                </a:r>
                <a:r>
                  <a:rPr lang="pt-BR" dirty="0" smtClean="0"/>
                  <a:t>modelos de ML </a:t>
                </a:r>
                <a:r>
                  <a:rPr lang="pt-BR" b="1" i="1" dirty="0"/>
                  <a:t>aprendem</a:t>
                </a:r>
                <a:r>
                  <a:rPr lang="pt-BR" dirty="0"/>
                  <a:t> uma função que mapeie as entradas nas saídas,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oMath>
                </a14:m>
                <a:r>
                  <a:rPr lang="pt-BR" dirty="0"/>
                  <a:t>.</a:t>
                </a:r>
              </a:p>
              <a:p>
                <a:r>
                  <a:rPr lang="pt-BR" dirty="0" smtClean="0"/>
                  <a:t>Esse tipo de aprendizado pode </a:t>
                </a:r>
                <a:r>
                  <a:rPr lang="pt-BR" dirty="0"/>
                  <a:t>ser dividido em problemas de: </a:t>
                </a:r>
                <a:r>
                  <a:rPr lang="pt-BR" b="1" i="1" dirty="0"/>
                  <a:t>Regressão</a:t>
                </a:r>
                <a:r>
                  <a:rPr lang="pt-BR" dirty="0"/>
                  <a:t> e </a:t>
                </a:r>
                <a:r>
                  <a:rPr lang="pt-BR" b="1" i="1" dirty="0"/>
                  <a:t>Classificação</a:t>
                </a:r>
                <a:r>
                  <a:rPr lang="pt-BR" dirty="0"/>
                  <a:t>. </a:t>
                </a:r>
              </a:p>
              <a:p>
                <a:pPr lvl="1"/>
                <a:r>
                  <a:rPr lang="pt-BR" b="1" dirty="0" smtClean="0"/>
                  <a:t>Classificação</a:t>
                </a:r>
                <a:r>
                  <a:rPr lang="pt-BR" dirty="0" smtClean="0"/>
                  <a:t>: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a:p>
                <a:pPr lvl="1"/>
                <a:r>
                  <a:rPr lang="pt-BR" b="1" dirty="0" smtClean="0"/>
                  <a:t>Regressão</a:t>
                </a:r>
                <a:r>
                  <a:rPr lang="pt-BR" dirty="0" smtClean="0"/>
                  <a:t>: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a:t>
                </a:r>
                <a:r>
                  <a:rPr lang="pt-BR" dirty="0" smtClean="0"/>
                  <a:t>reais.</a:t>
                </a:r>
                <a:endParaRPr lang="pt-BR" dirty="0"/>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979D29AC-E01B-406F-AC75-55866B75A7CC}"/>
                  </a:ext>
                </a:extLst>
              </p:cNvPr>
              <p:cNvSpPr>
                <a:spLocks noGrp="1" noRot="1" noChangeAspect="1" noMove="1" noResize="1" noEditPoints="1" noAdjustHandles="1" noChangeArrowheads="1" noChangeShapeType="1" noTextEdit="1"/>
              </p:cNvSpPr>
              <p:nvPr>
                <p:ph idx="1"/>
              </p:nvPr>
            </p:nvSpPr>
            <p:spPr>
              <a:xfrm>
                <a:off x="542441" y="1286359"/>
                <a:ext cx="11442730" cy="2774197"/>
              </a:xfrm>
              <a:blipFill rotWithShape="0">
                <a:blip r:embed="rId3"/>
                <a:stretch>
                  <a:fillRect l="-746" t="-4176" r="-1385" b="-2198"/>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a16="http://schemas.microsoft.com/office/drawing/2014/main" xmlns=""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671" y="4642200"/>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xmlns=""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68181" y="4060556"/>
            <a:ext cx="3944039" cy="27741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xmlns=""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4173" y="4599929"/>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F48192-B348-4C3E-8621-D3755D2230F8}"/>
              </a:ext>
            </a:extLst>
          </p:cNvPr>
          <p:cNvSpPr>
            <a:spLocks noGrp="1"/>
          </p:cNvSpPr>
          <p:nvPr>
            <p:ph type="title"/>
          </p:nvPr>
        </p:nvSpPr>
        <p:spPr/>
        <p:txBody>
          <a:bodyPr/>
          <a:lstStyle/>
          <a:p>
            <a:r>
              <a:rPr lang="pt-BR" dirty="0"/>
              <a:t>Objetivos do Curso</a:t>
            </a:r>
          </a:p>
        </p:txBody>
      </p:sp>
      <p:sp>
        <p:nvSpPr>
          <p:cNvPr id="3" name="Espaço Reservado para Conteúdo 2">
            <a:extLst>
              <a:ext uri="{FF2B5EF4-FFF2-40B4-BE49-F238E27FC236}">
                <a16:creationId xmlns:a16="http://schemas.microsoft.com/office/drawing/2014/main" xmlns="" id="{E3DECB90-AFD9-4AC6-A356-C93A7442A6E6}"/>
              </a:ext>
            </a:extLst>
          </p:cNvPr>
          <p:cNvSpPr>
            <a:spLocks noGrp="1"/>
          </p:cNvSpPr>
          <p:nvPr>
            <p:ph idx="1"/>
          </p:nvPr>
        </p:nvSpPr>
        <p:spPr>
          <a:xfrm>
            <a:off x="838200" y="1825623"/>
            <a:ext cx="8930268" cy="4867785"/>
          </a:xfrm>
        </p:spPr>
        <p:txBody>
          <a:bodyPr>
            <a:normAutofit lnSpcReduction="10000"/>
          </a:bodyPr>
          <a:lstStyle/>
          <a:p>
            <a:r>
              <a:rPr lang="pt-BR" dirty="0"/>
              <a:t>Apresentar os </a:t>
            </a:r>
            <a:r>
              <a:rPr lang="pt-BR" b="1" dirty="0"/>
              <a:t>principais </a:t>
            </a:r>
            <a:r>
              <a:rPr lang="pt-BR" b="1" dirty="0" smtClean="0"/>
              <a:t>algoritmos </a:t>
            </a:r>
            <a:r>
              <a:rPr lang="pt-BR" b="1" dirty="0"/>
              <a:t>de </a:t>
            </a:r>
            <a:r>
              <a:rPr lang="pt-BR" b="1" dirty="0" smtClean="0"/>
              <a:t>aprendizado </a:t>
            </a:r>
            <a:r>
              <a:rPr lang="pt-BR" b="1" dirty="0"/>
              <a:t>de máquina</a:t>
            </a:r>
            <a:r>
              <a:rPr lang="pt-BR" dirty="0"/>
              <a:t> ou do inglês, machine learning (ML</a:t>
            </a:r>
            <a:r>
              <a:rPr lang="pt-BR" dirty="0" smtClean="0"/>
              <a:t>).</a:t>
            </a:r>
          </a:p>
          <a:p>
            <a:r>
              <a:rPr lang="pt-BR" dirty="0" smtClean="0"/>
              <a:t>Portanto, o </a:t>
            </a:r>
            <a:r>
              <a:rPr lang="pt-BR" dirty="0"/>
              <a:t>foco principal do curso é </a:t>
            </a:r>
            <a:r>
              <a:rPr lang="pt-BR" dirty="0" smtClean="0"/>
              <a:t>em </a:t>
            </a:r>
            <a:r>
              <a:rPr lang="pt-BR" b="1" i="1" dirty="0" smtClean="0"/>
              <a:t>Machine Learning</a:t>
            </a:r>
            <a:r>
              <a:rPr lang="pt-BR" dirty="0" smtClean="0"/>
              <a:t>, o qual dará </a:t>
            </a:r>
            <a:r>
              <a:rPr lang="pt-BR" dirty="0"/>
              <a:t>a vocês um conjunto de ferramentas úteis </a:t>
            </a:r>
            <a:r>
              <a:rPr lang="pt-BR" dirty="0" smtClean="0"/>
              <a:t>para suas </a:t>
            </a:r>
            <a:r>
              <a:rPr lang="pt-BR" dirty="0"/>
              <a:t>pesquisas.</a:t>
            </a:r>
          </a:p>
          <a:p>
            <a:r>
              <a:rPr lang="pt-BR" dirty="0"/>
              <a:t>Ao final do curso vocês devem ser capazes de</a:t>
            </a:r>
          </a:p>
          <a:p>
            <a:pPr lvl="1"/>
            <a:r>
              <a:rPr lang="pt-BR" dirty="0"/>
              <a:t>Entender e discutir sobre os principais algoritmos de ML.</a:t>
            </a:r>
          </a:p>
          <a:p>
            <a:pPr lvl="1"/>
            <a:r>
              <a:rPr lang="pt-BR" dirty="0"/>
              <a:t>Compreender a terminologia utilizada na área.</a:t>
            </a:r>
          </a:p>
          <a:p>
            <a:pPr lvl="1"/>
            <a:r>
              <a:rPr lang="pt-BR" dirty="0"/>
              <a:t>Aplicar algoritmos </a:t>
            </a:r>
            <a:r>
              <a:rPr lang="pt-BR" dirty="0" smtClean="0"/>
              <a:t>de </a:t>
            </a:r>
            <a:r>
              <a:rPr lang="pt-BR" dirty="0"/>
              <a:t>ML para a resolução de </a:t>
            </a:r>
            <a:r>
              <a:rPr lang="pt-BR" dirty="0" smtClean="0"/>
              <a:t>problemas.</a:t>
            </a:r>
            <a:endParaRPr lang="pt-BR" dirty="0"/>
          </a:p>
          <a:p>
            <a:pPr lvl="1"/>
            <a:r>
              <a:rPr lang="pt-BR" dirty="0"/>
              <a:t>Analisar e entender novos algoritmos </a:t>
            </a:r>
            <a:r>
              <a:rPr lang="pt-BR" dirty="0" smtClean="0"/>
              <a:t>de </a:t>
            </a:r>
            <a:r>
              <a:rPr lang="pt-BR" dirty="0"/>
              <a:t>ML.</a:t>
            </a:r>
          </a:p>
          <a:p>
            <a:pPr lvl="1"/>
            <a:r>
              <a:rPr lang="pt-BR" dirty="0"/>
              <a:t>Compreender artigos científicos que utilizam ML.</a:t>
            </a:r>
          </a:p>
          <a:p>
            <a:pPr lvl="1"/>
            <a:r>
              <a:rPr lang="pt-BR" dirty="0"/>
              <a:t>Realizar pesquisa que envolva ML e discutir os resultados obtidos.</a:t>
            </a:r>
          </a:p>
        </p:txBody>
      </p:sp>
      <p:pic>
        <p:nvPicPr>
          <p:cNvPr id="3074" name="Picture 2" descr="Image result for machine learning">
            <a:extLst>
              <a:ext uri="{FF2B5EF4-FFF2-40B4-BE49-F238E27FC236}">
                <a16:creationId xmlns:a16="http://schemas.microsoft.com/office/drawing/2014/main" xmlns=""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79480" cy="3255661"/>
          </a:xfrm>
        </p:spPr>
        <p:txBody>
          <a:bodyPr>
            <a:normAutofit fontScale="92500" lnSpcReduction="20000"/>
          </a:bodyPr>
          <a:lstStyle/>
          <a:p>
            <a:r>
              <a:rPr lang="pt-BR" dirty="0" smtClean="0"/>
              <a:t>Regressão Linear e logística.</a:t>
            </a:r>
          </a:p>
          <a:p>
            <a:r>
              <a:rPr lang="pt-BR" dirty="0" smtClean="0"/>
              <a:t>k </a:t>
            </a:r>
            <a:r>
              <a:rPr lang="pt-BR" dirty="0"/>
              <a:t>vizinhos mais próximos, k-nearest neighbors (k-NN</a:t>
            </a:r>
            <a:r>
              <a:rPr lang="pt-BR" dirty="0" smtClean="0"/>
              <a:t>)</a:t>
            </a:r>
            <a:endParaRPr lang="pt-BR" dirty="0"/>
          </a:p>
          <a:p>
            <a:r>
              <a:rPr lang="pt-BR" dirty="0" smtClean="0"/>
              <a:t>Arvores </a:t>
            </a:r>
            <a:r>
              <a:rPr lang="pt-BR" dirty="0"/>
              <a:t>de Decisão, </a:t>
            </a:r>
            <a:r>
              <a:rPr lang="pt-BR" dirty="0" smtClean="0"/>
              <a:t>do Inglês, Decision Trees</a:t>
            </a:r>
            <a:endParaRPr lang="pt-BR" dirty="0"/>
          </a:p>
          <a:p>
            <a:r>
              <a:rPr lang="pt-BR" dirty="0"/>
              <a:t>Florestas Aleatórias</a:t>
            </a:r>
            <a:r>
              <a:rPr lang="pt-BR" dirty="0" smtClean="0"/>
              <a:t>, do Inglês, </a:t>
            </a:r>
            <a:r>
              <a:rPr lang="pt-BR" dirty="0"/>
              <a:t>Random </a:t>
            </a:r>
            <a:r>
              <a:rPr lang="pt-BR" dirty="0" smtClean="0"/>
              <a:t>Forests</a:t>
            </a:r>
            <a:endParaRPr lang="pt-BR" dirty="0"/>
          </a:p>
          <a:p>
            <a:r>
              <a:rPr lang="pt-BR" dirty="0"/>
              <a:t>Máquinas de Vetores de Suporte, </a:t>
            </a:r>
            <a:r>
              <a:rPr lang="pt-BR" dirty="0" smtClean="0"/>
              <a:t>do Inglês, Support </a:t>
            </a:r>
            <a:r>
              <a:rPr lang="pt-BR" dirty="0"/>
              <a:t>Vector Machines (SVMs)</a:t>
            </a:r>
          </a:p>
          <a:p>
            <a:r>
              <a:rPr lang="pt-BR" dirty="0"/>
              <a:t>Redes Neurais Artificiais</a:t>
            </a:r>
          </a:p>
          <a:p>
            <a:pPr lvl="1"/>
            <a:r>
              <a:rPr lang="pt-BR" dirty="0"/>
              <a:t>Alguns tipos </a:t>
            </a:r>
            <a:r>
              <a:rPr lang="pt-BR" dirty="0" smtClean="0"/>
              <a:t>podem </a:t>
            </a:r>
            <a:r>
              <a:rPr lang="pt-BR" dirty="0"/>
              <a:t>ser </a:t>
            </a:r>
            <a:r>
              <a:rPr lang="pt-BR" dirty="0" smtClean="0"/>
              <a:t>não-supervisionados, e.g., </a:t>
            </a:r>
            <a:r>
              <a:rPr lang="pt-BR" dirty="0" err="1"/>
              <a:t>auto-codificadores</a:t>
            </a:r>
            <a:r>
              <a:rPr lang="pt-BR" dirty="0"/>
              <a:t>. Outros tipos podem ser semi-supervisionados, como as redes de crenças profundas </a:t>
            </a:r>
            <a:r>
              <a:rPr lang="pt-BR" dirty="0" smtClean="0"/>
              <a:t>(do Inglês, Deep </a:t>
            </a:r>
            <a:r>
              <a:rPr lang="pt-BR" dirty="0"/>
              <a:t>Belief Networks).</a:t>
            </a:r>
          </a:p>
        </p:txBody>
      </p:sp>
      <p:pic>
        <p:nvPicPr>
          <p:cNvPr id="4" name="Picture 3"/>
          <p:cNvPicPr>
            <a:picLocks noChangeAspect="1"/>
          </p:cNvPicPr>
          <p:nvPr/>
        </p:nvPicPr>
        <p:blipFill>
          <a:blip r:embed="rId3"/>
          <a:stretch>
            <a:fillRect/>
          </a:stretch>
        </p:blipFill>
        <p:spPr>
          <a:xfrm>
            <a:off x="3144502" y="4937760"/>
            <a:ext cx="5846210" cy="1920240"/>
          </a:xfrm>
          <a:prstGeom prst="rect">
            <a:avLst/>
          </a:prstGeom>
        </p:spPr>
      </p:pic>
      <p:pic>
        <p:nvPicPr>
          <p:cNvPr id="5" name="Picture 4"/>
          <p:cNvPicPr>
            <a:picLocks noChangeAspect="1"/>
          </p:cNvPicPr>
          <p:nvPr/>
        </p:nvPicPr>
        <p:blipFill>
          <a:blip r:embed="rId4"/>
          <a:stretch>
            <a:fillRect/>
          </a:stretch>
        </p:blipFill>
        <p:spPr>
          <a:xfrm>
            <a:off x="8528641" y="1027906"/>
            <a:ext cx="3208152" cy="2239653"/>
          </a:xfrm>
          <a:prstGeom prst="rect">
            <a:avLst/>
          </a:prstGeom>
        </p:spPr>
      </p:pic>
      <p:sp>
        <p:nvSpPr>
          <p:cNvPr id="6" name="TextBox 5"/>
          <p:cNvSpPr txBox="1"/>
          <p:nvPr/>
        </p:nvSpPr>
        <p:spPr>
          <a:xfrm>
            <a:off x="9315450" y="5081286"/>
            <a:ext cx="2421343" cy="923330"/>
          </a:xfrm>
          <a:prstGeom prst="rect">
            <a:avLst/>
          </a:prstGeom>
          <a:noFill/>
        </p:spPr>
        <p:txBody>
          <a:bodyPr wrap="square" rtlCol="0">
            <a:spAutoFit/>
          </a:bodyPr>
          <a:lstStyle/>
          <a:p>
            <a:r>
              <a:rPr lang="pt-BR" b="1" dirty="0" smtClean="0"/>
              <a:t>Exemplos</a:t>
            </a:r>
            <a:r>
              <a:rPr lang="pt-BR" dirty="0" smtClean="0"/>
              <a:t>: predição de perda por caminho e da ocupação do espectro.</a:t>
            </a:r>
            <a:endParaRPr lang="pt-BR" dirty="0"/>
          </a:p>
        </p:txBody>
      </p:sp>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200" y="1825625"/>
            <a:ext cx="10515600" cy="2682196"/>
          </a:xfrm>
        </p:spPr>
        <p:txBody>
          <a:bodyPr vert="horz" lIns="91440" tIns="45720" rIns="91440" bIns="45720" rtlCol="0" anchor="t">
            <a:normAutofit fontScale="92500" lnSpcReduction="20000"/>
          </a:bodyPr>
          <a:lstStyle/>
          <a:p>
            <a:r>
              <a:rPr lang="pt-BR" dirty="0">
                <a:cs typeface="Calibri"/>
              </a:rPr>
              <a:t>As máquinas </a:t>
            </a:r>
            <a:r>
              <a:rPr lang="pt-BR" dirty="0" smtClean="0">
                <a:cs typeface="Calibri"/>
              </a:rPr>
              <a:t>não são informadas sobre o que aprender. Elas só recebem os exemplos de treinamento.</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a:t>Resumindo</a:t>
            </a:r>
            <a:r>
              <a:rPr lang="pt-BR" dirty="0"/>
              <a:t>: Os modelos </a:t>
            </a:r>
            <a:r>
              <a:rPr lang="pt-BR" b="1" i="1" dirty="0" smtClean="0"/>
              <a:t>descobrem/aprendem</a:t>
            </a:r>
            <a:r>
              <a:rPr lang="pt-BR" dirty="0" smtClean="0"/>
              <a:t> </a:t>
            </a:r>
            <a:r>
              <a:rPr lang="pt-BR" dirty="0"/>
              <a:t>padrões desconhecidos.</a:t>
            </a:r>
          </a:p>
          <a:p>
            <a:r>
              <a:rPr lang="pt-BR" dirty="0"/>
              <a:t>Trata problemas de c</a:t>
            </a:r>
            <a:r>
              <a:rPr lang="pt-BR" dirty="0" smtClean="0"/>
              <a:t>lusterização</a:t>
            </a:r>
            <a:r>
              <a:rPr lang="pt-BR" dirty="0"/>
              <a:t>, </a:t>
            </a:r>
            <a:r>
              <a:rPr lang="pt-BR" dirty="0" smtClean="0"/>
              <a:t>redução/aumento </a:t>
            </a:r>
            <a:r>
              <a:rPr lang="pt-BR" dirty="0"/>
              <a:t>de dimensionalidade, detecção de anomalias (outliers</a:t>
            </a:r>
            <a:r>
              <a:rPr lang="pt-BR" dirty="0" smtClean="0"/>
              <a:t>) e </a:t>
            </a:r>
            <a:r>
              <a:rPr lang="pt-BR" dirty="0"/>
              <a:t>aprendizado de regras de associação.</a:t>
            </a:r>
            <a:endParaRPr lang="pt-BR" dirty="0">
              <a:cs typeface="Calibri"/>
            </a:endParaRPr>
          </a:p>
        </p:txBody>
      </p:sp>
      <p:pic>
        <p:nvPicPr>
          <p:cNvPr id="3074" name="Picture 2" descr="https://www.ecloudvalley.com/wp-content/uploads/2019/09/Unsupervised-learning.png">
            <a:extLst>
              <a:ext uri="{FF2B5EF4-FFF2-40B4-BE49-F238E27FC236}">
                <a16:creationId xmlns:a16="http://schemas.microsoft.com/office/drawing/2014/main" xmlns="" id="{E1E9C2D9-93F7-4EA6-9C7E-D658C245274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294468" y="4994147"/>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xmlns="" id="{F20F10B0-B790-4630-9FD0-F82B2B0DFA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3716331" y="4543386"/>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xmlns="" id="{5E7788A9-1556-48E2-A68C-C98CBCD57C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56" t="22250" r="68329" b="19394"/>
          <a:stretch/>
        </p:blipFill>
        <p:spPr bwMode="auto">
          <a:xfrm>
            <a:off x="6806780" y="4470256"/>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xmlns="" id="{91C7F0A4-66BC-4E4C-B7C9-061F6072724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900" t="10088" r="6191" b="6016"/>
          <a:stretch/>
        </p:blipFill>
        <p:spPr bwMode="auto">
          <a:xfrm>
            <a:off x="9249768" y="4346338"/>
            <a:ext cx="2789907" cy="19732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8620660" y="248856"/>
            <a:ext cx="3419015" cy="1576769"/>
          </a:xfrm>
          <a:prstGeom prst="rect">
            <a:avLst/>
          </a:prstGeom>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B39B9C-599D-4DED-8180-FA8AD66BB117}"/>
              </a:ext>
            </a:extLst>
          </p:cNvPr>
          <p:cNvSpPr>
            <a:spLocks noGrp="1"/>
          </p:cNvSpPr>
          <p:nvPr>
            <p:ph type="title"/>
          </p:nvPr>
        </p:nvSpPr>
        <p:spPr>
          <a:xfrm>
            <a:off x="838200" y="3757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xmlns="" id="{5E0262E2-3A0F-4805-BCCB-6745237D1574}"/>
              </a:ext>
            </a:extLst>
          </p:cNvPr>
          <p:cNvSpPr>
            <a:spLocks noGrp="1"/>
          </p:cNvSpPr>
          <p:nvPr>
            <p:ph idx="1"/>
          </p:nvPr>
        </p:nvSpPr>
        <p:spPr>
          <a:xfrm>
            <a:off x="838199" y="1255594"/>
            <a:ext cx="11123645" cy="5616053"/>
          </a:xfrm>
        </p:spPr>
        <p:txBody>
          <a:bodyPr vert="horz" lIns="91440" tIns="45720" rIns="91440" bIns="45720" rtlCol="0" anchor="t">
            <a:normAutofit fontScale="70000" lnSpcReduction="20000"/>
          </a:bodyPr>
          <a:lstStyle/>
          <a:p>
            <a:pPr marL="171450" indent="-171450"/>
            <a:r>
              <a:rPr lang="pt-BR" b="1" dirty="0"/>
              <a:t>Clusterização: </a:t>
            </a:r>
            <a:r>
              <a:rPr lang="pt-BR" dirty="0" smtClean="0"/>
              <a:t>agrupa automaticamente </a:t>
            </a:r>
            <a:r>
              <a:rPr lang="pt-BR" dirty="0"/>
              <a:t>os dados de entrada </a:t>
            </a:r>
            <a:r>
              <a:rPr lang="pt-BR" dirty="0" smtClean="0"/>
              <a:t>em classes</a:t>
            </a:r>
            <a:r>
              <a:rPr lang="pt-BR" dirty="0"/>
              <a:t>. </a:t>
            </a:r>
            <a:r>
              <a:rPr lang="pt-BR" dirty="0" smtClean="0"/>
              <a:t>Pode-se dizer </a:t>
            </a:r>
            <a:r>
              <a:rPr lang="pt-BR" dirty="0"/>
              <a:t>que a clusterização tem como objetivo fazer com que a máquina </a:t>
            </a:r>
            <a:r>
              <a:rPr lang="pt-BR" dirty="0" smtClean="0"/>
              <a:t>rotule os dados de entradas.</a:t>
            </a:r>
          </a:p>
          <a:p>
            <a:pPr marL="628650" lvl="1" indent="-171450"/>
            <a:r>
              <a:rPr lang="pt-BR" b="1" dirty="0" smtClean="0"/>
              <a:t>Exemplo </a:t>
            </a:r>
            <a:r>
              <a:rPr lang="pt-BR" b="1" dirty="0"/>
              <a:t>de aplicação</a:t>
            </a:r>
            <a:r>
              <a:rPr lang="pt-BR" dirty="0"/>
              <a:t>: </a:t>
            </a:r>
            <a:r>
              <a:rPr lang="pt-BR" dirty="0" smtClean="0"/>
              <a:t>Agrupar de </a:t>
            </a:r>
            <a:r>
              <a:rPr lang="pt-BR" dirty="0"/>
              <a:t>clientes </a:t>
            </a:r>
            <a:r>
              <a:rPr lang="pt-BR" dirty="0" smtClean="0"/>
              <a:t>similares </a:t>
            </a:r>
            <a:r>
              <a:rPr lang="pt-BR" dirty="0"/>
              <a:t>em termos de comportamento ou características para envio de propaganda personalizada.</a:t>
            </a:r>
          </a:p>
          <a:p>
            <a:pPr marL="171450" indent="-171450"/>
            <a:r>
              <a:rPr lang="pt-BR" b="1" dirty="0"/>
              <a:t>Redução </a:t>
            </a:r>
            <a:r>
              <a:rPr lang="pt-BR" b="1" dirty="0" smtClean="0"/>
              <a:t>da </a:t>
            </a:r>
            <a:r>
              <a:rPr lang="pt-BR" b="1" dirty="0"/>
              <a:t>dimensionalidade</a:t>
            </a:r>
            <a:r>
              <a:rPr lang="pt-BR" dirty="0"/>
              <a:t>: </a:t>
            </a:r>
            <a:r>
              <a:rPr lang="pt-BR" dirty="0" smtClean="0"/>
              <a:t>tem </a:t>
            </a:r>
            <a:r>
              <a:rPr lang="pt-BR" dirty="0"/>
              <a:t>por objetivo encontrar </a:t>
            </a:r>
            <a:r>
              <a:rPr lang="pt-BR" dirty="0" smtClean="0"/>
              <a:t>representações com menor dimensão </a:t>
            </a:r>
            <a:r>
              <a:rPr lang="pt-BR" dirty="0"/>
              <a:t>das </a:t>
            </a:r>
            <a:r>
              <a:rPr lang="pt-BR" dirty="0" smtClean="0"/>
              <a:t>features.</a:t>
            </a:r>
            <a:endParaRPr lang="pt-BR" dirty="0"/>
          </a:p>
          <a:p>
            <a:pPr marL="628650" lvl="1" indent="-171450"/>
            <a:r>
              <a:rPr lang="pt-BR" b="1" dirty="0"/>
              <a:t>Exemplo de aplicação</a:t>
            </a:r>
            <a:r>
              <a:rPr lang="pt-BR" dirty="0"/>
              <a:t>: Em reconhecimento de faces, as features possuem grandes dimensões </a:t>
            </a:r>
            <a:r>
              <a:rPr lang="pt-BR" dirty="0" smtClean="0"/>
              <a:t>o </a:t>
            </a:r>
            <a:r>
              <a:rPr lang="pt-BR" dirty="0"/>
              <a:t>que dificulta o treinamento de algoritmos de ML, portanto, diminuindo-se a dimensão das features pode-se diminuir o tempo de treinamento sem afetar grandemente a performance do algoritmo utilizado.</a:t>
            </a:r>
          </a:p>
          <a:p>
            <a:pPr marL="171450" indent="-171450"/>
            <a:r>
              <a:rPr lang="pt-BR" b="1" dirty="0"/>
              <a:t>Aumento </a:t>
            </a:r>
            <a:r>
              <a:rPr lang="pt-BR" b="1" dirty="0" smtClean="0"/>
              <a:t>da </a:t>
            </a:r>
            <a:r>
              <a:rPr lang="pt-BR" b="1" dirty="0"/>
              <a:t>dimensionalidade</a:t>
            </a:r>
            <a:r>
              <a:rPr lang="pt-BR" dirty="0"/>
              <a:t>: </a:t>
            </a:r>
            <a:r>
              <a:rPr lang="pt-BR" dirty="0" smtClean="0"/>
              <a:t>encontrar representações das features que possuam </a:t>
            </a:r>
            <a:r>
              <a:rPr lang="pt-BR" dirty="0"/>
              <a:t>uma dimensão maior, aumentando a quantidade de </a:t>
            </a:r>
            <a:r>
              <a:rPr lang="pt-BR" dirty="0" smtClean="0"/>
              <a:t>informação.</a:t>
            </a:r>
            <a:endParaRPr lang="pt-BR" dirty="0"/>
          </a:p>
          <a:p>
            <a:pPr marL="628650" lvl="1" indent="-171450"/>
            <a:r>
              <a:rPr lang="pt-BR" b="1" dirty="0"/>
              <a:t>Exemplo de aplicação</a:t>
            </a:r>
            <a:r>
              <a:rPr lang="pt-BR" dirty="0"/>
              <a:t>: Em sistemas de comunicação </a:t>
            </a:r>
            <a:r>
              <a:rPr lang="pt-BR" dirty="0" smtClean="0"/>
              <a:t>digital, </a:t>
            </a:r>
            <a:r>
              <a:rPr lang="pt-BR" dirty="0"/>
              <a:t>o aumento de dimensionalidade é utilizado </a:t>
            </a:r>
            <a:r>
              <a:rPr lang="pt-BR" dirty="0" smtClean="0"/>
              <a:t>para encontrar mensagens que possuam </a:t>
            </a:r>
            <a:r>
              <a:rPr lang="pt-BR" dirty="0"/>
              <a:t>informações adicionais </a:t>
            </a:r>
            <a:r>
              <a:rPr lang="pt-BR" dirty="0" smtClean="0"/>
              <a:t>(i.e., redundância), o que </a:t>
            </a:r>
            <a:r>
              <a:rPr lang="pt-BR" dirty="0"/>
              <a:t>consequentemente aumenta a chances de </a:t>
            </a:r>
            <a:r>
              <a:rPr lang="pt-BR" dirty="0" smtClean="0"/>
              <a:t>decodificação da </a:t>
            </a:r>
            <a:r>
              <a:rPr lang="pt-BR" dirty="0"/>
              <a:t>mensagem transmitida. </a:t>
            </a:r>
            <a:endParaRPr lang="pt-BR" i="1" dirty="0"/>
          </a:p>
          <a:p>
            <a:pPr marL="171450" lvl="0" indent="-171450"/>
            <a:r>
              <a:rPr lang="pt-BR" b="1" dirty="0"/>
              <a:t>Detecção de Anomalias</a:t>
            </a:r>
            <a:r>
              <a:rPr lang="pt-BR" dirty="0"/>
              <a:t>: detecta se uma </a:t>
            </a:r>
            <a:r>
              <a:rPr lang="pt-BR" dirty="0" smtClean="0"/>
              <a:t>feature pertence </a:t>
            </a:r>
            <a:r>
              <a:rPr lang="pt-BR" dirty="0"/>
              <a:t>à mesma distribuição que as </a:t>
            </a:r>
            <a:r>
              <a:rPr lang="pt-BR" dirty="0" smtClean="0"/>
              <a:t>features já conhecidas, com isso, identifica features </a:t>
            </a:r>
            <a:r>
              <a:rPr lang="pt-BR" dirty="0"/>
              <a:t>que levantam suspeitas por serem significativamente </a:t>
            </a:r>
            <a:r>
              <a:rPr lang="pt-BR" dirty="0" smtClean="0"/>
              <a:t>diferentes das outras. </a:t>
            </a:r>
            <a:endParaRPr lang="pt-BR" dirty="0"/>
          </a:p>
          <a:p>
            <a:pPr marL="628650" lvl="1" indent="-171450"/>
            <a:r>
              <a:rPr lang="pt-BR" b="1" dirty="0"/>
              <a:t>Exemplo de aplicação</a:t>
            </a:r>
            <a:r>
              <a:rPr lang="pt-BR" dirty="0"/>
              <a:t>: detecção de fraude bancária, defeito </a:t>
            </a:r>
            <a:r>
              <a:rPr lang="pt-BR" dirty="0" smtClean="0"/>
              <a:t>estrutural, </a:t>
            </a:r>
            <a:r>
              <a:rPr lang="pt-BR" dirty="0"/>
              <a:t>controle de qualidade em fábricas, etc.</a:t>
            </a:r>
          </a:p>
          <a:p>
            <a:pPr marL="171450" indent="-171450"/>
            <a:r>
              <a:rPr lang="pt-BR" b="1" dirty="0">
                <a:cs typeface="Calibri"/>
              </a:rPr>
              <a:t>Regras de associação</a:t>
            </a:r>
            <a:r>
              <a:rPr lang="pt-BR" dirty="0">
                <a:cs typeface="Calibri"/>
              </a:rPr>
              <a:t>: </a:t>
            </a:r>
            <a:r>
              <a:rPr lang="pt-BR" dirty="0" smtClean="0">
                <a:cs typeface="Calibri"/>
              </a:rPr>
              <a:t>associa as features, </a:t>
            </a:r>
            <a:r>
              <a:rPr lang="pt-BR" dirty="0">
                <a:cs typeface="Calibri"/>
              </a:rPr>
              <a:t>encontrando regras que descrevam grandes porções dos dados.</a:t>
            </a:r>
          </a:p>
          <a:p>
            <a:pPr marL="628650" lvl="1" indent="-171450"/>
            <a:r>
              <a:rPr lang="pt-BR" b="1" dirty="0"/>
              <a:t>Exemplo de aplicação</a:t>
            </a:r>
            <a:r>
              <a:rPr lang="pt-BR" dirty="0"/>
              <a:t>: </a:t>
            </a:r>
            <a:r>
              <a:rPr lang="pt-BR" dirty="0" smtClean="0"/>
              <a:t>Posicionamento de </a:t>
            </a:r>
            <a:r>
              <a:rPr lang="pt-BR" dirty="0"/>
              <a:t>itens em supermercados. Por exemplo, </a:t>
            </a:r>
            <a:r>
              <a:rPr lang="pt-BR" dirty="0" smtClean="0"/>
              <a:t>encontrar </a:t>
            </a:r>
            <a:r>
              <a:rPr lang="pt-BR" dirty="0"/>
              <a:t>uma regra de associação que diz que mais de 70% dos clientes que compram leite também compram pão e portanto, o supermercado pode colocar ambos produtos próximos uns dos outros, aumentando a chance da venda desses produtos</a:t>
            </a:r>
            <a:r>
              <a:rPr lang="pt-BR" dirty="0" smtClean="0"/>
              <a:t>.</a:t>
            </a:r>
            <a:endParaRPr lang="pt-BR" dirty="0">
              <a:cs typeface="Calibri"/>
            </a:endParaRPr>
          </a:p>
        </p:txBody>
      </p:sp>
    </p:spTree>
    <p:extLst>
      <p:ext uri="{BB962C8B-B14F-4D97-AF65-F5344CB8AC3E}">
        <p14:creationId xmlns:p14="http://schemas.microsoft.com/office/powerpoint/2010/main" val="255066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(k-means)</a:t>
            </a:r>
          </a:p>
          <a:p>
            <a:pPr lvl="1"/>
            <a:r>
              <a:rPr lang="pt-BR" dirty="0" smtClean="0"/>
              <a:t>Particiona as features em </a:t>
            </a:r>
            <a:r>
              <a:rPr lang="pt-BR" b="1" i="1" dirty="0"/>
              <a:t>k</a:t>
            </a:r>
            <a:r>
              <a:rPr lang="pt-BR" dirty="0"/>
              <a:t> clusters 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(Principal Component Analysis,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xmlns="" id="{79FFA3EA-68FD-404F-984C-E8FFF3827C6D}"/>
              </a:ext>
            </a:extLst>
          </p:cNvPr>
          <p:cNvSpPr>
            <a:spLocks noGrp="1"/>
          </p:cNvSpPr>
          <p:nvPr>
            <p:ph idx="1"/>
          </p:nvPr>
        </p:nvSpPr>
        <p:spPr>
          <a:xfrm>
            <a:off x="838200" y="1825625"/>
            <a:ext cx="11049000" cy="3360972"/>
          </a:xfrm>
        </p:spPr>
        <p:txBody>
          <a:bodyPr>
            <a:normAutofit lnSpcReduction="10000"/>
          </a:bodyPr>
          <a:lstStyle/>
          <a:p>
            <a:r>
              <a:rPr lang="pt-PT" dirty="0" smtClean="0"/>
              <a:t>Análise de Componentes Independentes (Independent Component Analysis, ICA)</a:t>
            </a:r>
          </a:p>
          <a:p>
            <a:pPr lvl="1"/>
            <a:r>
              <a:rPr lang="pt-PT" dirty="0" smtClean="0"/>
              <a:t>Realiza uma espécie de clusterização baseada em propriedades estatíticas dos sinais envolvidos.</a:t>
            </a:r>
          </a:p>
          <a:p>
            <a:r>
              <a:rPr lang="pt-PT" dirty="0" smtClean="0"/>
              <a:t>Mapas Auto-Organizáveis (Self-Organized Map, SOM)</a:t>
            </a:r>
          </a:p>
          <a:p>
            <a:pPr lvl="1"/>
            <a:r>
              <a:rPr lang="pt-BR" dirty="0" smtClean="0"/>
              <a:t>Tipo de rede neural usada para aprender a topologia e distribuição dos dados.</a:t>
            </a:r>
            <a:endParaRPr lang="pt-PT" dirty="0" smtClean="0"/>
          </a:p>
          <a:p>
            <a:r>
              <a:rPr lang="pt-PT" dirty="0" smtClean="0"/>
              <a:t>Modelos Ocultos de Markov (Hidden Markov Models,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9" y="4863085"/>
            <a:ext cx="3603625" cy="188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xmlns="" id="{95B7F092-8157-4160-92C8-7BB3445DAFEA}"/>
              </a:ext>
            </a:extLst>
          </p:cNvPr>
          <p:cNvSpPr>
            <a:spLocks noGrp="1"/>
          </p:cNvSpPr>
          <p:nvPr>
            <p:ph idx="1"/>
          </p:nvPr>
        </p:nvSpPr>
        <p:spPr>
          <a:xfrm>
            <a:off x="838200" y="1825624"/>
            <a:ext cx="8347502" cy="4860926"/>
          </a:xfrm>
        </p:spPr>
        <p:txBody>
          <a:bodyPr>
            <a:normAutofit fontScale="92500" lnSpcReduction="20000"/>
          </a:bodyPr>
          <a:lstStyle/>
          <a:p>
            <a:r>
              <a:rPr lang="pt-BR" dirty="0" smtClean="0"/>
              <a:t>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a:t>
            </a:r>
            <a:r>
              <a:rPr lang="pt-BR" dirty="0"/>
              <a:t>seus. Em </a:t>
            </a:r>
            <a:r>
              <a:rPr lang="pt-BR" dirty="0" smtClean="0"/>
              <a:t>várias fotos enviadas a eles,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(label) de algumas </a:t>
            </a:r>
            <a:r>
              <a:rPr lang="pt-BR" dirty="0" smtClean="0"/>
              <a:t>dessas pessoas</a:t>
            </a:r>
            <a:r>
              <a:rPr lang="pt-BR" dirty="0"/>
              <a:t>.</a:t>
            </a:r>
            <a:endParaRPr lang="nl-BE" dirty="0"/>
          </a:p>
          <a:p>
            <a:endParaRPr lang="pt-BR"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185702" y="4678638"/>
            <a:ext cx="2876550"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xmlns="" id="{071E0B55-13FE-4ADE-80F7-AFEDEF27C875}"/>
                  </a:ext>
                </a:extLst>
              </p:cNvPr>
              <p:cNvSpPr>
                <a:spLocks noGrp="1"/>
              </p:cNvSpPr>
              <p:nvPr>
                <p:ph idx="1"/>
              </p:nvPr>
            </p:nvSpPr>
            <p:spPr>
              <a:xfrm>
                <a:off x="838200" y="1485900"/>
                <a:ext cx="9010650" cy="5259457"/>
              </a:xfrm>
            </p:spPr>
            <p:txBody>
              <a:bodyPr>
                <a:normAutofit fontScale="85000" lnSpcReduction="1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a16="http://schemas.microsoft.com/office/drawing/2014/main" xmlns:a14="http://schemas.microsoft.com/office/drawing/2010/main" xmlns="" id="{071E0B55-13FE-4ADE-80F7-AFEDEF27C875}"/>
                  </a:ext>
                </a:extLst>
              </p:cNvPr>
              <p:cNvSpPr>
                <a:spLocks noGrp="1" noRot="1" noChangeAspect="1" noMove="1" noResize="1" noEditPoints="1" noAdjustHandles="1" noChangeArrowheads="1" noChangeShapeType="1" noTextEdit="1"/>
              </p:cNvSpPr>
              <p:nvPr>
                <p:ph idx="1"/>
              </p:nvPr>
            </p:nvSpPr>
            <p:spPr>
              <a:xfrm>
                <a:off x="838200" y="1485900"/>
                <a:ext cx="9010650" cy="5259457"/>
              </a:xfrm>
              <a:blipFill rotWithShape="0">
                <a:blip r:embed="rId3"/>
                <a:stretch>
                  <a:fillRect l="-947" t="-2202" r="-1759"/>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9513171" y="1625357"/>
            <a:ext cx="2572807" cy="1952730"/>
          </a:xfrm>
          <a:prstGeom prst="rect">
            <a:avLst/>
          </a:prstGeom>
        </p:spPr>
      </p:pic>
      <p:pic>
        <p:nvPicPr>
          <p:cNvPr id="6" name="Picture 5"/>
          <p:cNvPicPr>
            <a:picLocks noChangeAspect="1"/>
          </p:cNvPicPr>
          <p:nvPr/>
        </p:nvPicPr>
        <p:blipFill>
          <a:blip r:embed="rId5"/>
          <a:stretch>
            <a:fillRect/>
          </a:stretch>
        </p:blipFill>
        <p:spPr>
          <a:xfrm>
            <a:off x="9658350" y="4438937"/>
            <a:ext cx="2367887" cy="2152624"/>
          </a:xfrm>
          <a:prstGeom prst="rect">
            <a:avLst/>
          </a:prstGeom>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Aprendizado Evolutivo</a:t>
            </a:r>
            <a:endParaRPr lang="nl-BE" dirty="0"/>
          </a:p>
        </p:txBody>
      </p:sp>
      <p:sp>
        <p:nvSpPr>
          <p:cNvPr id="3" name="Content Placeholder 2"/>
          <p:cNvSpPr>
            <a:spLocks noGrp="1"/>
          </p:cNvSpPr>
          <p:nvPr>
            <p:ph idx="1"/>
          </p:nvPr>
        </p:nvSpPr>
        <p:spPr>
          <a:xfrm>
            <a:off x="838200" y="1554481"/>
            <a:ext cx="7968916" cy="4870382"/>
          </a:xfrm>
        </p:spPr>
        <p:txBody>
          <a:bodyPr>
            <a:normAutofit/>
          </a:bodyPr>
          <a:lstStyle/>
          <a:p>
            <a:pPr algn="just"/>
            <a:r>
              <a:rPr lang="pt-BR" dirty="0" smtClean="0"/>
              <a:t>Aprendizado </a:t>
            </a:r>
            <a:r>
              <a:rPr lang="pt-BR" dirty="0"/>
              <a:t>baseado </a:t>
            </a:r>
            <a:r>
              <a:rPr lang="pt-BR" dirty="0" smtClean="0"/>
              <a:t>na evolução biológica dos seres vivos.</a:t>
            </a:r>
          </a:p>
          <a:p>
            <a:pPr algn="just"/>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a:t>
            </a:r>
            <a:r>
              <a:rPr lang="pt-BR" dirty="0"/>
              <a:t>uma </a:t>
            </a:r>
            <a:r>
              <a:rPr lang="pt-BR" b="1" i="1" dirty="0" smtClean="0"/>
              <a:t>população</a:t>
            </a:r>
            <a:r>
              <a:rPr lang="pt-BR" dirty="0" smtClean="0"/>
              <a:t>, são criados através de </a:t>
            </a:r>
            <a:r>
              <a:rPr lang="pt-BR" b="1" i="1" dirty="0" smtClean="0"/>
              <a:t>cruzamentos</a:t>
            </a:r>
            <a:r>
              <a:rPr lang="pt-BR" dirty="0" smtClean="0"/>
              <a:t> e </a:t>
            </a:r>
            <a:r>
              <a:rPr lang="pt-BR" b="1" dirty="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a:t>características</a:t>
            </a:r>
            <a:r>
              <a:rPr lang="pt-BR" dirty="0" smtClean="0"/>
              <a:t> para uma nova geração. Com isso a </a:t>
            </a:r>
            <a:r>
              <a:rPr lang="pt-BR" b="1" i="1" dirty="0" smtClean="0"/>
              <a:t>população</a:t>
            </a:r>
            <a:r>
              <a:rPr lang="pt-BR" dirty="0" smtClean="0"/>
              <a:t> se torna mais apta a cada geração.</a:t>
            </a:r>
          </a:p>
          <a:p>
            <a:pPr algn="just"/>
            <a:r>
              <a:rPr lang="pt-BR" dirty="0" smtClean="0"/>
              <a:t>Utilizado </a:t>
            </a:r>
            <a:r>
              <a:rPr lang="pt-BR" dirty="0"/>
              <a:t>para encontrar soluções </a:t>
            </a:r>
            <a:r>
              <a:rPr lang="pt-BR" dirty="0" smtClean="0"/>
              <a:t>de problemas </a:t>
            </a:r>
            <a:r>
              <a:rPr lang="pt-BR" dirty="0"/>
              <a:t>de </a:t>
            </a:r>
            <a:r>
              <a:rPr lang="pt-BR" dirty="0" smtClean="0"/>
              <a:t>otimização.</a:t>
            </a:r>
            <a:endParaRPr lang="nl-B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6238" y="1690687"/>
            <a:ext cx="3081336" cy="3531017"/>
          </a:xfrm>
          <a:prstGeom prst="rect">
            <a:avLst/>
          </a:prstGeom>
        </p:spPr>
      </p:pic>
    </p:spTree>
    <p:extLst>
      <p:ext uri="{BB962C8B-B14F-4D97-AF65-F5344CB8AC3E}">
        <p14:creationId xmlns:p14="http://schemas.microsoft.com/office/powerpoint/2010/main" val="12945795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Evolutivo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Algoritmos Genéticos.</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(P</a:t>
            </a:r>
            <a:r>
              <a:rPr lang="fr-FR" dirty="0" smtClean="0"/>
              <a:t>article </a:t>
            </a:r>
            <a:r>
              <a:rPr lang="fr-FR" dirty="0" err="1"/>
              <a:t>S</a:t>
            </a:r>
            <a:r>
              <a:rPr lang="fr-FR" dirty="0" err="1" smtClean="0"/>
              <a:t>warm</a:t>
            </a:r>
            <a:r>
              <a:rPr lang="fr-FR" dirty="0" smtClean="0"/>
              <a:t> </a:t>
            </a:r>
            <a:r>
              <a:rPr lang="fr-FR" dirty="0" err="1" smtClean="0"/>
              <a:t>Optimization</a:t>
            </a:r>
            <a:r>
              <a:rPr lang="fr-FR" dirty="0" smtClean="0"/>
              <a:t>,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(Ant </a:t>
            </a:r>
            <a:r>
              <a:rPr lang="pt-BR" dirty="0"/>
              <a:t>C</a:t>
            </a:r>
            <a:r>
              <a:rPr lang="pt-BR" dirty="0" smtClean="0"/>
              <a:t>olony Optimization,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5"/>
          <a:stretch>
            <a:fillRect/>
          </a:stretch>
        </p:blipFill>
        <p:spPr>
          <a:xfrm>
            <a:off x="7644129" y="4359298"/>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7915" y="4185987"/>
            <a:ext cx="3339163" cy="250437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4207759"/>
            <a:ext cx="2166437" cy="2482600"/>
          </a:xfrm>
          <a:prstGeom prst="rect">
            <a:avLst/>
          </a:prstGeom>
        </p:spPr>
      </p:pic>
    </p:spTree>
    <p:extLst>
      <p:ext uri="{BB962C8B-B14F-4D97-AF65-F5344CB8AC3E}">
        <p14:creationId xmlns:p14="http://schemas.microsoft.com/office/powerpoint/2010/main" val="108231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7"/>
            <a:ext cx="10974049" cy="4662956"/>
          </a:xfrm>
        </p:spPr>
        <p:txBody>
          <a:bodyPr/>
          <a:lstStyle/>
          <a:p>
            <a:r>
              <a:rPr lang="pt-BR" dirty="0" smtClean="0"/>
              <a:t>2 Provas</a:t>
            </a:r>
          </a:p>
          <a:p>
            <a:pPr lvl="1"/>
            <a:r>
              <a:rPr lang="pt-BR" dirty="0" smtClean="0"/>
              <a:t>Cada prova valerá 35% da nota (datas ainda serão definidas).</a:t>
            </a:r>
          </a:p>
          <a:p>
            <a:r>
              <a:rPr lang="pt-BR" dirty="0" smtClean="0"/>
              <a:t>Listas de Exercícios</a:t>
            </a:r>
          </a:p>
          <a:p>
            <a:pPr lvl="1"/>
            <a:r>
              <a:rPr lang="pt-BR" dirty="0" smtClean="0"/>
              <a:t>10% da nota.</a:t>
            </a:r>
          </a:p>
          <a:p>
            <a:pPr lvl="1"/>
            <a:r>
              <a:rPr lang="pt-BR" dirty="0" smtClean="0"/>
              <a:t>Listas serão disponilizadas </a:t>
            </a:r>
            <a:r>
              <a:rPr lang="pt-BR" dirty="0"/>
              <a:t>ao final de cada </a:t>
            </a:r>
            <a:r>
              <a:rPr lang="pt-BR" dirty="0" smtClean="0"/>
              <a:t>tópico.</a:t>
            </a:r>
          </a:p>
          <a:p>
            <a:pPr lvl="1"/>
            <a:r>
              <a:rPr lang="pt-BR" dirty="0" smtClean="0">
                <a:hlinkClick r:id="rId3"/>
              </a:rPr>
              <a:t>Devem ser comitadas no GitHub e entregues no MS Teams</a:t>
            </a:r>
            <a:r>
              <a:rPr lang="pt-BR" dirty="0" smtClean="0"/>
              <a:t>.</a:t>
            </a:r>
          </a:p>
          <a:p>
            <a:r>
              <a:rPr lang="pt-BR" dirty="0"/>
              <a:t>Projeto </a:t>
            </a:r>
            <a:r>
              <a:rPr lang="pt-BR" dirty="0" smtClean="0"/>
              <a:t>Prático</a:t>
            </a:r>
          </a:p>
          <a:p>
            <a:pPr lvl="1"/>
            <a:r>
              <a:rPr lang="pt-BR" dirty="0" smtClean="0"/>
              <a:t>20% </a:t>
            </a:r>
            <a:r>
              <a:rPr lang="pt-BR" dirty="0"/>
              <a:t>da nota</a:t>
            </a:r>
            <a:r>
              <a:rPr lang="pt-BR" dirty="0" smtClean="0"/>
              <a:t>.</a:t>
            </a:r>
          </a:p>
          <a:p>
            <a:pPr lvl="1"/>
            <a:r>
              <a:rPr lang="pt-BR" dirty="0" smtClean="0"/>
              <a:t>Tema será escolhido por vocês.</a:t>
            </a:r>
          </a:p>
          <a:p>
            <a:pPr lvl="1"/>
            <a:r>
              <a:rPr lang="pt-BR" dirty="0" smtClean="0">
                <a:hlinkClick r:id="rId4"/>
              </a:rPr>
              <a:t>Link para o documento do projeto</a:t>
            </a:r>
            <a:r>
              <a:rPr lang="pt-BR" dirty="0" smtClean="0"/>
              <a:t>.</a:t>
            </a:r>
            <a:endParaRPr lang="pt-BR" dirty="0"/>
          </a:p>
        </p:txBody>
      </p:sp>
      <p:pic>
        <p:nvPicPr>
          <p:cNvPr id="4" name="Picture 3"/>
          <p:cNvPicPr>
            <a:picLocks noChangeAspect="1"/>
          </p:cNvPicPr>
          <p:nvPr/>
        </p:nvPicPr>
        <p:blipFill>
          <a:blip r:embed="rId5"/>
          <a:stretch>
            <a:fillRect/>
          </a:stretch>
        </p:blipFill>
        <p:spPr>
          <a:xfrm>
            <a:off x="9677400" y="0"/>
            <a:ext cx="2514600" cy="1819275"/>
          </a:xfrm>
          <a:prstGeom prst="rect">
            <a:avLst/>
          </a:prstGeom>
        </p:spPr>
      </p:pic>
      <p:pic>
        <p:nvPicPr>
          <p:cNvPr id="5" name="Picture 4"/>
          <p:cNvPicPr>
            <a:picLocks noChangeAspect="1"/>
          </p:cNvPicPr>
          <p:nvPr/>
        </p:nvPicPr>
        <p:blipFill>
          <a:blip r:embed="rId6"/>
          <a:stretch>
            <a:fillRect/>
          </a:stretch>
        </p:blipFill>
        <p:spPr>
          <a:xfrm>
            <a:off x="9144624" y="2428407"/>
            <a:ext cx="2533650" cy="1809750"/>
          </a:xfrm>
          <a:prstGeom prst="rect">
            <a:avLst/>
          </a:prstGeom>
        </p:spPr>
      </p:pic>
      <p:pic>
        <p:nvPicPr>
          <p:cNvPr id="6" name="Picture 5"/>
          <p:cNvPicPr>
            <a:picLocks noChangeAspect="1"/>
          </p:cNvPicPr>
          <p:nvPr/>
        </p:nvPicPr>
        <p:blipFill>
          <a:blip r:embed="rId7"/>
          <a:stretch>
            <a:fillRect/>
          </a:stretch>
        </p:blipFill>
        <p:spPr>
          <a:xfrm>
            <a:off x="9144624" y="5010150"/>
            <a:ext cx="2857500" cy="1600200"/>
          </a:xfrm>
          <a:prstGeom prst="rect">
            <a:avLst/>
          </a:prstGeom>
        </p:spPr>
      </p:pic>
      <p:pic>
        <p:nvPicPr>
          <p:cNvPr id="7" name="Picture 6"/>
          <p:cNvPicPr>
            <a:picLocks noChangeAspect="1"/>
          </p:cNvPicPr>
          <p:nvPr/>
        </p:nvPicPr>
        <p:blipFill>
          <a:blip r:embed="rId8"/>
          <a:stretch>
            <a:fillRect/>
          </a:stretch>
        </p:blipFill>
        <p:spPr>
          <a:xfrm>
            <a:off x="6145497" y="4433888"/>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classificar algoritmos de ML é se eles podem </a:t>
            </a:r>
            <a:r>
              <a:rPr lang="pt-BR" dirty="0" smtClean="0"/>
              <a:t>ser </a:t>
            </a:r>
            <a:r>
              <a:rPr lang="pt-BR" dirty="0" smtClean="0"/>
              <a:t>treinados incrementalmente ou não. Assim, os algoritmos são basicamente divididos em:</a:t>
            </a:r>
          </a:p>
          <a:p>
            <a:r>
              <a:rPr lang="pt-BR" b="1" dirty="0" smtClean="0"/>
              <a:t>Treinamento em batelada (batch)</a:t>
            </a:r>
          </a:p>
          <a:p>
            <a:r>
              <a:rPr lang="pt-BR" b="1" dirty="0" smtClean="0"/>
              <a:t>Treinamento incremental (online)</a:t>
            </a:r>
            <a:endParaRPr lang="pt-BR" dirty="0" smtClean="0"/>
          </a:p>
          <a:p>
            <a:pPr marL="0" indent="0">
              <a:buNone/>
            </a:pPr>
            <a:endParaRPr lang="pt-BR" dirty="0" smtClean="0"/>
          </a:p>
          <a:p>
            <a:pPr marL="0" indent="0">
              <a:buNone/>
            </a:pPr>
            <a:endParaRPr lang="pt-BR" dirty="0"/>
          </a:p>
          <a:p>
            <a:pPr marL="0" indent="0">
              <a:buNone/>
            </a:pPr>
            <a:endParaRPr lang="pt-BR" dirty="0"/>
          </a:p>
        </p:txBody>
      </p:sp>
    </p:spTree>
    <p:extLst>
      <p:ext uri="{BB962C8B-B14F-4D97-AF65-F5344CB8AC3E}">
        <p14:creationId xmlns:p14="http://schemas.microsoft.com/office/powerpoint/2010/main" val="2521648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0904621" cy="4695491"/>
          </a:xfrm>
        </p:spPr>
        <p:txBody>
          <a:bodyPr>
            <a:normAutofit fontScale="92500"/>
          </a:bodyPr>
          <a:lstStyle/>
          <a:p>
            <a:r>
              <a:rPr lang="pt-BR" dirty="0" smtClean="0"/>
              <a:t>Algoritmo não </a:t>
            </a:r>
            <a:r>
              <a:rPr lang="pt-BR" dirty="0"/>
              <a:t>pode ser treinado incrementalmente, sendo treinado com todos os </a:t>
            </a:r>
            <a:r>
              <a:rPr lang="pt-BR" dirty="0" smtClean="0"/>
              <a:t>exemplos (i.e., dados de treinamento) </a:t>
            </a:r>
            <a:r>
              <a:rPr lang="pt-BR" dirty="0"/>
              <a:t>disponíveis</a:t>
            </a:r>
            <a:r>
              <a:rPr lang="pt-BR" dirty="0" smtClean="0"/>
              <a:t>.</a:t>
            </a:r>
          </a:p>
          <a:p>
            <a:r>
              <a:rPr lang="pt-BR" dirty="0" smtClean="0"/>
              <a:t>O treinamento é demorado e utiliza muitos recursos computacionais (e.g., CPU, memória, etc.).</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interpretada, de script</a:t>
            </a:r>
            <a:r>
              <a:rPr lang="pt-BR" dirty="0" smtClean="0"/>
              <a:t>, </a:t>
            </a:r>
            <a:r>
              <a:rPr lang="pt-BR" dirty="0" err="1" smtClean="0"/>
              <a:t>multiparadigma</a:t>
            </a:r>
            <a:r>
              <a:rPr lang="pt-BR" dirty="0" smtClean="0"/>
              <a:t> (suporta os paradigmas </a:t>
            </a:r>
            <a:r>
              <a:rPr lang="pt-BR" dirty="0"/>
              <a:t>orientado a objetos, imperativo, </a:t>
            </a:r>
            <a:r>
              <a:rPr lang="pt-BR" dirty="0" smtClean="0"/>
              <a:t>funcional, procedural e reflexivo).</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Python Software </a:t>
            </a:r>
            <a:r>
              <a:rPr lang="pt-BR" dirty="0" smtClean="0"/>
              <a:t>Foundation.</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4180"/>
            <a:ext cx="10741025" cy="1325563"/>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2494"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6570"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92494"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87679"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678506"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01200"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467853"/>
            <a:ext cx="7613942" cy="525517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Python é muito popular e será mais ainda nos próximos anos.</a:t>
            </a:r>
          </a:p>
          <a:p>
            <a:pPr marL="342900" indent="-342900">
              <a:buFont typeface="+mj-lt"/>
              <a:buAutoNum type="arabicPeriod"/>
            </a:pPr>
            <a:r>
              <a:rPr lang="pt-BR" dirty="0" smtClean="0"/>
              <a:t>Grandes empresas usam python.</a:t>
            </a:r>
          </a:p>
          <a:p>
            <a:pPr marL="342900" indent="-342900">
              <a:buFont typeface="+mj-lt"/>
              <a:buAutoNum type="arabicPeriod"/>
            </a:pPr>
            <a:r>
              <a:rPr lang="pt-BR" dirty="0" smtClean="0"/>
              <a:t>Pyhton é a linguagem mais usada em aplicações de Machine Learning.</a:t>
            </a:r>
          </a:p>
          <a:p>
            <a:pPr marL="342900" indent="-342900">
              <a:buFont typeface="+mj-lt"/>
              <a:buAutoNum type="arabicPeriod"/>
            </a:pPr>
            <a:r>
              <a:rPr lang="pt-BR" dirty="0" smtClean="0"/>
              <a:t>Possui um vasto suporte on-line: Tutorials, Videos e StackOverflow.</a:t>
            </a:r>
          </a:p>
          <a:p>
            <a:pPr marL="342900" indent="-342900">
              <a:buFont typeface="+mj-lt"/>
              <a:buAutoNum type="arabicPeriod"/>
            </a:pPr>
            <a:r>
              <a:rPr lang="pt-BR" dirty="0" smtClean="0"/>
              <a:t>Python é usada como linguagem educativa para ensino de computação e eletrônica (e.g., Raspberry Pi, LEGO Mindstormstem suas aplicações desenvolvidas em Python).</a:t>
            </a:r>
          </a:p>
          <a:p>
            <a:pPr marL="342900" indent="-342900">
              <a:buFont typeface="+mj-lt"/>
              <a:buAutoNum type="arabicPeriod"/>
            </a:pPr>
            <a:r>
              <a:rPr lang="pt-BR" dirty="0" smtClean="0"/>
              <a:t>Python é gratuito e open-source.</a:t>
            </a:r>
          </a:p>
          <a:p>
            <a:pPr marL="342900" indent="-342900">
              <a:buFont typeface="+mj-lt"/>
              <a:buAutoNum type="arabicPeriod"/>
            </a:pPr>
            <a:r>
              <a:rPr lang="pt-BR" dirty="0" smtClean="0"/>
              <a:t>Possui um rico ecossistema de bibliotecas: TensorFlow, OpenCV, Scrappy, Ipython, etc.</a:t>
            </a:r>
            <a:endParaRPr lang="pt-BR" dirty="0"/>
          </a:p>
        </p:txBody>
      </p:sp>
    </p:spTree>
    <p:extLst>
      <p:ext uri="{BB962C8B-B14F-4D97-AF65-F5344CB8AC3E}">
        <p14:creationId xmlns:p14="http://schemas.microsoft.com/office/powerpoint/2010/main" val="3506657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Programação Científica e Python</a:t>
            </a:r>
            <a:endParaRPr lang="pt-BR" dirty="0"/>
          </a:p>
        </p:txBody>
      </p:sp>
      <p:sp>
        <p:nvSpPr>
          <p:cNvPr id="3" name="Content Placeholder 2"/>
          <p:cNvSpPr>
            <a:spLocks noGrp="1"/>
          </p:cNvSpPr>
          <p:nvPr>
            <p:ph idx="1"/>
          </p:nvPr>
        </p:nvSpPr>
        <p:spPr/>
        <p:txBody>
          <a:bodyPr>
            <a:normAutofit/>
          </a:bodyPr>
          <a:lstStyle/>
          <a:p>
            <a:r>
              <a:rPr lang="pt-BR" dirty="0" smtClean="0"/>
              <a:t>Teve uma rápida adoção pela comunidade científica.</a:t>
            </a:r>
          </a:p>
          <a:p>
            <a:pPr lvl="1"/>
            <a:r>
              <a:rPr lang="pt-BR" sz="2200" dirty="0" smtClean="0"/>
              <a:t>Engenharias</a:t>
            </a:r>
          </a:p>
          <a:p>
            <a:pPr lvl="1"/>
            <a:r>
              <a:rPr lang="pt-BR" sz="2200" dirty="0" smtClean="0"/>
              <a:t>Biologia</a:t>
            </a:r>
          </a:p>
          <a:p>
            <a:pPr lvl="1"/>
            <a:r>
              <a:rPr lang="pt-BR" sz="2200" dirty="0" smtClean="0"/>
              <a:t>Química</a:t>
            </a:r>
          </a:p>
          <a:p>
            <a:pPr lvl="1"/>
            <a:r>
              <a:rPr lang="pt-BR" sz="2200" dirty="0" smtClean="0"/>
              <a:t>Física</a:t>
            </a:r>
          </a:p>
          <a:p>
            <a:pPr lvl="1"/>
            <a:r>
              <a:rPr lang="pt-BR" sz="2200" dirty="0" smtClean="0"/>
              <a:t>Etc.</a:t>
            </a:r>
            <a:endParaRPr lang="pt-BR" sz="2200" dirty="0"/>
          </a:p>
        </p:txBody>
      </p:sp>
      <p:pic>
        <p:nvPicPr>
          <p:cNvPr id="4102" name="Picture 6" descr="Image result for mad scientist r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5415" y="3063272"/>
            <a:ext cx="2928366" cy="347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735" y="2097088"/>
            <a:ext cx="2628900" cy="304733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7"/>
            <a:ext cx="8063548" cy="3541714"/>
          </a:xfrm>
        </p:spPr>
        <p:txBody>
          <a:bodyPr>
            <a:normAutofit fontScale="92500" lnSpcReduction="20000"/>
          </a:bodyPr>
          <a:lstStyle/>
          <a:p>
            <a:r>
              <a:rPr lang="pt-BR" b="1" dirty="0" smtClean="0"/>
              <a:t>Jupyter</a:t>
            </a:r>
            <a:r>
              <a:rPr lang="pt-BR" dirty="0" smtClean="0"/>
              <a:t>: aplicação web que permite criar e compartilhar documentos contendo código, equações, visualizações e texto explicativo.</a:t>
            </a:r>
          </a:p>
          <a:p>
            <a:r>
              <a:rPr lang="pt-BR" dirty="0" smtClean="0"/>
              <a:t>Suporta execução em dezenas de linguagens de programação: Python, C++, C#, PHP, Julia, R, etc.</a:t>
            </a:r>
          </a:p>
          <a:p>
            <a:r>
              <a:rPr lang="pt-BR" dirty="0" smtClean="0">
                <a:hlinkClick r:id="rId4"/>
              </a:rPr>
              <a:t>https://jupyter.org/</a:t>
            </a:r>
            <a:endParaRPr lang="pt-BR" dirty="0" smtClean="0"/>
          </a:p>
          <a:p>
            <a:r>
              <a:rPr lang="pt-BR" dirty="0" smtClean="0"/>
              <a:t>A Lista #0 contém um link para um tutorial de instalação do Jupyter.</a:t>
            </a:r>
          </a:p>
          <a:p>
            <a:r>
              <a:rPr lang="pt-BR" dirty="0" smtClean="0"/>
              <a:t>Pode ser usado para </a:t>
            </a:r>
            <a:r>
              <a:rPr lang="pt-BR" dirty="0"/>
              <a:t>execução de exemplos e </a:t>
            </a:r>
            <a:r>
              <a:rPr lang="pt-BR" dirty="0" smtClean="0"/>
              <a:t>exercícios do curso.</a:t>
            </a:r>
            <a:endParaRPr lang="pt-BR" dirty="0"/>
          </a:p>
        </p:txBody>
      </p:sp>
    </p:spTree>
    <p:extLst>
      <p:ext uri="{BB962C8B-B14F-4D97-AF65-F5344CB8AC3E}">
        <p14:creationId xmlns:p14="http://schemas.microsoft.com/office/powerpoint/2010/main" val="2010083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1141413" y="2249487"/>
            <a:ext cx="10728298" cy="4466106"/>
          </a:xfrm>
        </p:spPr>
        <p:txBody>
          <a:bodyPr>
            <a:normAutofit fontScale="92500" lnSpcReduction="10000"/>
          </a:bodyPr>
          <a:lstStyle/>
          <a:p>
            <a:r>
              <a:rPr lang="pt-BR" b="1" dirty="0" smtClean="0"/>
              <a:t>Colab</a:t>
            </a:r>
            <a:r>
              <a:rPr lang="pt-BR" dirty="0" smtClean="0"/>
              <a:t>: outra aplicação web, baseada no Jupyter, que permite criar e compartilhar documentos contendo código, equações, visualizações e texto explicativo.</a:t>
            </a:r>
          </a:p>
          <a:p>
            <a:r>
              <a:rPr lang="pt-BR" dirty="0" smtClean="0"/>
              <a:t>É um produto da Google.</a:t>
            </a:r>
          </a:p>
          <a:p>
            <a:r>
              <a:rPr lang="pt-BR" dirty="0" smtClean="0"/>
              <a:t>Por hora, suporta apenas a execução de programas em Python.</a:t>
            </a:r>
          </a:p>
          <a:p>
            <a:r>
              <a:rPr lang="pt-BR" dirty="0" smtClean="0"/>
              <a:t>Vantagens sobre o Jupyter: </a:t>
            </a:r>
          </a:p>
          <a:p>
            <a:pPr lvl="1"/>
            <a:r>
              <a:rPr lang="pt-BR" dirty="0" smtClean="0"/>
              <a:t>Maior número de servidores.</a:t>
            </a:r>
          </a:p>
          <a:p>
            <a:pPr lvl="1"/>
            <a:r>
              <a:rPr lang="pt-BR" dirty="0"/>
              <a:t>F</a:t>
            </a:r>
            <a:r>
              <a:rPr lang="pt-BR" dirty="0" smtClean="0"/>
              <a:t>ornece GPUs e TPUs gratuitamente.</a:t>
            </a:r>
          </a:p>
          <a:p>
            <a:pPr lvl="1"/>
            <a:r>
              <a:rPr lang="pt-BR" dirty="0" smtClean="0"/>
              <a:t>Compartilhamento de notebooks entre usários </a:t>
            </a:r>
            <a:r>
              <a:rPr lang="pt-BR" dirty="0" smtClean="0"/>
              <a:t>é mais </a:t>
            </a:r>
            <a:r>
              <a:rPr lang="pt-BR" dirty="0" smtClean="0"/>
              <a:t>fácil.</a:t>
            </a:r>
            <a:endParaRPr lang="pt-BR" dirty="0"/>
          </a:p>
          <a:p>
            <a:r>
              <a:rPr lang="pt-BR" dirty="0" smtClean="0">
                <a:hlinkClick r:id="rId3"/>
              </a:rPr>
              <a:t>https</a:t>
            </a:r>
            <a:r>
              <a:rPr lang="pt-BR" dirty="0">
                <a:hlinkClick r:id="rId3"/>
              </a:rPr>
              <a:t>://colab.research.google.com</a:t>
            </a:r>
            <a:r>
              <a:rPr lang="pt-BR" dirty="0" smtClean="0">
                <a:hlinkClick r:id="rId3"/>
              </a:rPr>
              <a:t>/</a:t>
            </a:r>
            <a:endParaRPr lang="pt-BR" dirty="0" smtClean="0"/>
          </a:p>
          <a:p>
            <a:r>
              <a:rPr lang="pt-BR" dirty="0"/>
              <a:t>Pode </a:t>
            </a:r>
            <a:r>
              <a:rPr lang="pt-BR" dirty="0" smtClean="0"/>
              <a:t>também ser </a:t>
            </a:r>
            <a:r>
              <a:rPr lang="pt-BR" dirty="0"/>
              <a:t>usado para execução de exemplos e exercícios do curso</a:t>
            </a:r>
            <a:r>
              <a:rPr lang="pt-BR" dirty="0" smtClean="0"/>
              <a:t>.</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xmlns="" id="{C04549A7-FF67-48B8-B0EE-75CF43A83803}"/>
              </a:ext>
            </a:extLst>
          </p:cNvPr>
          <p:cNvSpPr>
            <a:spLocks noGrp="1"/>
          </p:cNvSpPr>
          <p:nvPr>
            <p:ph idx="1"/>
          </p:nvPr>
        </p:nvSpPr>
        <p:spPr>
          <a:xfrm>
            <a:off x="838200" y="1515292"/>
            <a:ext cx="10515600" cy="3437770"/>
          </a:xfrm>
        </p:spPr>
        <p:txBody>
          <a:bodyPr>
            <a:normAutofit fontScale="92500"/>
          </a:bodyPr>
          <a:lstStyle/>
          <a:p>
            <a:r>
              <a:rPr lang="pt-BR" b="1" dirty="0"/>
              <a:t>Pesquisa</a:t>
            </a:r>
            <a:r>
              <a:rPr lang="pt-BR" dirty="0"/>
              <a:t>: algoritmos de ML tem </a:t>
            </a:r>
            <a:r>
              <a:rPr lang="pt-BR" dirty="0" smtClean="0"/>
              <a:t>um grande potencial </a:t>
            </a:r>
            <a:r>
              <a:rPr lang="pt-BR" dirty="0"/>
              <a:t>para solucionar problemas em várias áreas tais como a de jogos, transportes, segurança, saúde, tecnologia, varejo, finanças, etc. Portanto, o emprego de ML em problemas destas áreas pode gerar pesquisas inovadoras.</a:t>
            </a:r>
          </a:p>
          <a:p>
            <a:pPr lvl="1"/>
            <a:r>
              <a:rPr lang="pt-BR" dirty="0"/>
              <a:t>Já se prevê que ML terá um papel importante no desenvolvimento da próxima geração de redes </a:t>
            </a:r>
            <a:r>
              <a:rPr lang="pt-BR" dirty="0" smtClean="0"/>
              <a:t>móveis e sem-fio </a:t>
            </a:r>
            <a:r>
              <a:rPr lang="pt-BR" dirty="0"/>
              <a:t>(e.g., 6G</a:t>
            </a:r>
            <a:r>
              <a:rPr lang="pt-BR" dirty="0" smtClean="0"/>
              <a:t>).</a:t>
            </a:r>
            <a:endParaRPr lang="pt-BR" b="1" dirty="0" smtClean="0"/>
          </a:p>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endParaRPr lang="pt-BR" dirty="0"/>
          </a:p>
        </p:txBody>
      </p:sp>
      <p:pic>
        <p:nvPicPr>
          <p:cNvPr id="2050" name="Picture 2" descr="Image result for facebook">
            <a:extLst>
              <a:ext uri="{FF2B5EF4-FFF2-40B4-BE49-F238E27FC236}">
                <a16:creationId xmlns:a16="http://schemas.microsoft.com/office/drawing/2014/main" xmlns=""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xmlns=""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xmlns=""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xmlns=""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xmlns=""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xmlns=""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xmlns=""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xmlns=""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xmlns=""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xmlns=""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xmlns=""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numpy</a:t>
            </a:r>
            <a:r>
              <a:rPr lang="en-US" sz="1500" dirty="0">
                <a:solidFill>
                  <a:srgbClr val="000000"/>
                </a:solidFill>
                <a:latin typeface="Arial"/>
                <a:ea typeface="Arial"/>
                <a:cs typeface="Arial"/>
                <a:sym typeface="Arial"/>
              </a:rPr>
              <a:t> as np</a:t>
            </a:r>
            <a:endParaRPr dirty="0"/>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matplotlib.pyplot</a:t>
            </a:r>
            <a:r>
              <a:rPr lang="en-US" sz="1500" dirty="0">
                <a:solidFill>
                  <a:srgbClr val="000000"/>
                </a:solidFill>
                <a:latin typeface="Arial"/>
                <a:ea typeface="Arial"/>
                <a:cs typeface="Arial"/>
                <a:sym typeface="Arial"/>
              </a:rPr>
              <a:t> as </a:t>
            </a:r>
            <a:r>
              <a:rPr lang="en-US" sz="1500" dirty="0" err="1">
                <a:solidFill>
                  <a:srgbClr val="000000"/>
                </a:solidFill>
                <a:latin typeface="Arial"/>
                <a:ea typeface="Arial"/>
                <a:cs typeface="Arial"/>
                <a:sym typeface="Arial"/>
              </a:rPr>
              <a:t>plt</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a:t>
            </a:r>
            <a:r>
              <a:rPr lang="en-US" sz="1500" dirty="0" err="1">
                <a:solidFill>
                  <a:srgbClr val="000000"/>
                </a:solidFill>
                <a:latin typeface="Arial"/>
                <a:ea typeface="Arial"/>
                <a:cs typeface="Arial"/>
                <a:sym typeface="Arial"/>
              </a:rPr>
              <a:t>matplotlib</a:t>
            </a:r>
            <a:r>
              <a:rPr lang="en-US" sz="1500" dirty="0">
                <a:solidFill>
                  <a:srgbClr val="000000"/>
                </a:solidFill>
                <a:latin typeface="Arial"/>
                <a:ea typeface="Arial"/>
                <a:cs typeface="Arial"/>
                <a:sym typeface="Arial"/>
              </a:rPr>
              <a:t> inline</a:t>
            </a: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data = </a:t>
            </a:r>
            <a:r>
              <a:rPr lang="en-US" sz="1500" dirty="0" err="1">
                <a:solidFill>
                  <a:srgbClr val="000000"/>
                </a:solidFill>
                <a:latin typeface="Arial"/>
                <a:ea typeface="Arial"/>
                <a:cs typeface="Arial"/>
                <a:sym typeface="Arial"/>
              </a:rPr>
              <a:t>np.random.randn</a:t>
            </a:r>
            <a:r>
              <a:rPr lang="en-US" sz="1500" dirty="0">
                <a:solidFill>
                  <a:srgbClr val="000000"/>
                </a:solidFill>
                <a:latin typeface="Arial"/>
                <a:ea typeface="Arial"/>
                <a:cs typeface="Arial"/>
                <a:sym typeface="Arial"/>
              </a:rPr>
              <a:t>(1000000)</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histograma</a:t>
            </a:r>
            <a:r>
              <a:rPr lang="en-US" sz="1500" dirty="0">
                <a:solidFill>
                  <a:srgbClr val="008000"/>
                </a:solidFill>
                <a:latin typeface="Arial"/>
                <a:ea typeface="Arial"/>
                <a:cs typeface="Arial"/>
                <a:sym typeface="Arial"/>
              </a:rPr>
              <a:t> (pdf)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(1, 2, 1)</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color='b')</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CDF </a:t>
            </a:r>
            <a:r>
              <a:rPr lang="en-US" sz="1500" dirty="0" err="1">
                <a:solidFill>
                  <a:srgbClr val="008000"/>
                </a:solidFill>
                <a:latin typeface="Arial"/>
                <a:ea typeface="Arial"/>
                <a:cs typeface="Arial"/>
                <a:sym typeface="Arial"/>
              </a:rPr>
              <a:t>empirica</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(1, 2, 2)</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('CDF')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color='g', cumulative=True)</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('histogram.png') </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Histogramas</a:t>
            </a:r>
            <a:endParaRPr lang="nl-BE" dirty="0"/>
          </a:p>
        </p:txBody>
      </p:sp>
    </p:spTree>
    <p:extLst>
      <p:ext uri="{BB962C8B-B14F-4D97-AF65-F5344CB8AC3E}">
        <p14:creationId xmlns:p14="http://schemas.microsoft.com/office/powerpoint/2010/main" val="1819091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42200" y="3204925"/>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Figuras 3D</a:t>
            </a:r>
            <a:endParaRPr lang="nl-BE" dirty="0"/>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778209" y="2476328"/>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a:solidFill>
                  <a:schemeClr val="dk1"/>
                </a:solidFill>
                <a:latin typeface="Arial"/>
                <a:ea typeface="Arial"/>
                <a:cs typeface="Arial"/>
                <a:sym typeface="Arial"/>
              </a:rPr>
              <a:t>=(30,20,10),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err="1" smtClean="0">
                <a:solidFill>
                  <a:srgbClr val="000000"/>
                </a:solidFill>
                <a:latin typeface="Arial"/>
                <a:ea typeface="Arial"/>
                <a:cs typeface="Arial"/>
                <a:sym typeface="Arial"/>
              </a:rPr>
              <a:t>plt.savefig</a:t>
            </a:r>
            <a:r>
              <a:rPr lang="pt-BR" sz="1000" dirty="0" smtClean="0">
                <a:solidFill>
                  <a:srgbClr val="000000"/>
                </a:solidFill>
                <a:latin typeface="Arial"/>
                <a:ea typeface="Arial"/>
                <a:cs typeface="Arial"/>
                <a:sym typeface="Arial"/>
              </a:rPr>
              <a:t>(mlp_regression.png')</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Curvas com Redes Neurais</a:t>
            </a:r>
            <a:endParaRPr lang="nl-BE" dirty="0"/>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Outras</a:t>
            </a:r>
            <a:r>
              <a:rPr lang="en-US" dirty="0"/>
              <a:t> </a:t>
            </a:r>
            <a:r>
              <a:rPr lang="en-US" dirty="0" err="1"/>
              <a:t>B</a:t>
            </a:r>
            <a:r>
              <a:rPr lang="en-US" dirty="0" err="1" smtClean="0"/>
              <a:t>ibliotecas</a:t>
            </a:r>
            <a:r>
              <a:rPr lang="en-US" dirty="0" smtClean="0"/>
              <a:t> </a:t>
            </a:r>
            <a:r>
              <a:rPr lang="pt-BR" dirty="0" smtClean="0"/>
              <a:t>Científicas</a:t>
            </a:r>
            <a:endParaRPr lang="pt-BR" dirty="0"/>
          </a:p>
        </p:txBody>
      </p:sp>
      <p:sp>
        <p:nvSpPr>
          <p:cNvPr id="3" name="Content Placeholder 2"/>
          <p:cNvSpPr>
            <a:spLocks noGrp="1"/>
          </p:cNvSpPr>
          <p:nvPr>
            <p:ph idx="1"/>
          </p:nvPr>
        </p:nvSpPr>
        <p:spPr>
          <a:xfrm>
            <a:off x="838200" y="1800262"/>
            <a:ext cx="7136566" cy="4196283"/>
          </a:xfrm>
        </p:spPr>
        <p:txBody>
          <a:bodyPr vert="horz" lIns="91440" tIns="45720" rIns="91440" bIns="45720" rtlCol="0" anchor="t">
            <a:normAutofit/>
          </a:bodyPr>
          <a:lstStyle/>
          <a:p>
            <a:r>
              <a:rPr lang="pt-BR" dirty="0"/>
              <a:t>Muitas outras possibilidades através do uso de diversas outras </a:t>
            </a:r>
            <a:r>
              <a:rPr lang="pt-BR" dirty="0" smtClean="0"/>
              <a:t>bibliotecas.</a:t>
            </a:r>
            <a:endParaRPr lang="pt-BR" dirty="0"/>
          </a:p>
          <a:p>
            <a:r>
              <a:rPr lang="pt-BR" dirty="0"/>
              <a:t>Alguns exemplos:</a:t>
            </a:r>
          </a:p>
          <a:p>
            <a:pPr lvl="1"/>
            <a:r>
              <a:rPr lang="pt-BR" b="1" dirty="0"/>
              <a:t>Pandas</a:t>
            </a:r>
            <a:r>
              <a:rPr lang="pt-BR" dirty="0"/>
              <a:t>: manipulação e análise de dados. </a:t>
            </a:r>
          </a:p>
          <a:p>
            <a:pPr lvl="1"/>
            <a:r>
              <a:rPr lang="pt-BR" b="1" dirty="0"/>
              <a:t>SymPy</a:t>
            </a:r>
            <a:r>
              <a:rPr lang="pt-BR" dirty="0"/>
              <a:t>: manipulações simbólicas </a:t>
            </a:r>
            <a:r>
              <a:rPr lang="pt-BR" dirty="0" smtClean="0"/>
              <a:t>ao estilo </a:t>
            </a:r>
            <a:r>
              <a:rPr lang="pt-BR" i="1" dirty="0"/>
              <a:t>Mathematica</a:t>
            </a:r>
            <a:r>
              <a:rPr lang="pt-BR" dirty="0"/>
              <a:t>.</a:t>
            </a:r>
          </a:p>
          <a:p>
            <a:pPr lvl="1"/>
            <a:r>
              <a:rPr lang="pt-BR" b="1" dirty="0" err="1"/>
              <a:t>AstroPy</a:t>
            </a:r>
            <a:r>
              <a:rPr lang="pt-BR" dirty="0"/>
              <a:t>: funcionalidades para astrônomos e astrofísicos.</a:t>
            </a:r>
          </a:p>
          <a:p>
            <a:pPr lvl="1"/>
            <a:r>
              <a:rPr lang="pt-BR" b="1" dirty="0" err="1"/>
              <a:t>NetworkX</a:t>
            </a:r>
            <a:r>
              <a:rPr lang="pt-BR" dirty="0"/>
              <a:t>: usada para estudo de grafos e redes</a:t>
            </a:r>
          </a:p>
          <a:p>
            <a:pPr lvl="1"/>
            <a:r>
              <a:rPr lang="pt-BR" dirty="0"/>
              <a:t>etc.</a:t>
            </a:r>
          </a:p>
        </p:txBody>
      </p:sp>
      <p:pic>
        <p:nvPicPr>
          <p:cNvPr id="4" name="Picture 2" descr="https://miro.medium.com/max/602/0*BE34e7EPbuDC53D9.png"/>
          <p:cNvPicPr>
            <a:picLocks noChangeAspect="1" noChangeArrowheads="1"/>
          </p:cNvPicPr>
          <p:nvPr/>
        </p:nvPicPr>
        <p:blipFill rotWithShape="1">
          <a:blip r:embed="rId2">
            <a:extLst>
              <a:ext uri="{28A0092B-C50C-407E-A947-70E740481C1C}">
                <a14:useLocalDpi xmlns:a14="http://schemas.microsoft.com/office/drawing/2010/main" val="0"/>
              </a:ext>
            </a:extLst>
          </a:blip>
          <a:srcRect l="5817" r="2309"/>
          <a:stretch/>
        </p:blipFill>
        <p:spPr bwMode="auto">
          <a:xfrm>
            <a:off x="7585022" y="2136700"/>
            <a:ext cx="4606978" cy="3523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4492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xmlns="" id="{EC432B31-D382-41FF-BB6B-2ABDD322424B}"/>
              </a:ext>
            </a:extLst>
          </p:cNvPr>
          <p:cNvSpPr>
            <a:spLocks noGrp="1"/>
          </p:cNvSpPr>
          <p:nvPr>
            <p:ph idx="1"/>
          </p:nvPr>
        </p:nvSpPr>
        <p:spPr>
          <a:xfrm>
            <a:off x="838200" y="1648915"/>
            <a:ext cx="11019020" cy="5156617"/>
          </a:xfrm>
        </p:spPr>
        <p:txBody>
          <a:bodyPr>
            <a:normAutofit fontScale="85000" lnSpcReduction="20000"/>
          </a:bodyPr>
          <a:lstStyle/>
          <a:p>
            <a:pPr marL="0" indent="0">
              <a:buNone/>
            </a:pPr>
            <a:r>
              <a:rPr lang="pt-BR" dirty="0"/>
              <a:t>[1] Athanasios </a:t>
            </a:r>
            <a:r>
              <a:rPr lang="pt-BR" dirty="0" err="1"/>
              <a:t>Papoulis</a:t>
            </a:r>
            <a:r>
              <a:rPr lang="pt-BR" dirty="0"/>
              <a:t> </a:t>
            </a:r>
            <a:r>
              <a:rPr lang="pt-BR" dirty="0" err="1"/>
              <a:t>and</a:t>
            </a:r>
            <a:r>
              <a:rPr lang="pt-BR" dirty="0"/>
              <a:t> S. </a:t>
            </a:r>
            <a:r>
              <a:rPr lang="pt-BR" dirty="0" err="1"/>
              <a:t>Pillai</a:t>
            </a:r>
            <a:r>
              <a:rPr lang="pt-BR" dirty="0"/>
              <a:t>, “</a:t>
            </a:r>
            <a:r>
              <a:rPr lang="pt-BR" dirty="0" err="1"/>
              <a:t>Probability</a:t>
            </a:r>
            <a:r>
              <a:rPr lang="pt-BR" dirty="0"/>
              <a:t> - </a:t>
            </a:r>
            <a:r>
              <a:rPr lang="pt-BR" dirty="0" err="1"/>
              <a:t>Random</a:t>
            </a:r>
            <a:r>
              <a:rPr lang="pt-BR" dirty="0"/>
              <a:t> </a:t>
            </a:r>
            <a:r>
              <a:rPr lang="pt-BR" dirty="0" err="1"/>
              <a:t>Variables</a:t>
            </a:r>
            <a:r>
              <a:rPr lang="pt-BR" dirty="0"/>
              <a:t> </a:t>
            </a:r>
            <a:r>
              <a:rPr lang="pt-BR" dirty="0" err="1"/>
              <a:t>and</a:t>
            </a:r>
            <a:r>
              <a:rPr lang="pt-BR" dirty="0"/>
              <a:t> </a:t>
            </a:r>
            <a:r>
              <a:rPr lang="pt-BR" dirty="0" err="1"/>
              <a:t>Stochastic</a:t>
            </a:r>
            <a:r>
              <a:rPr lang="pt-BR" dirty="0"/>
              <a:t> Processes,” McGraw Hill </a:t>
            </a:r>
            <a:r>
              <a:rPr lang="pt-BR" dirty="0" err="1"/>
              <a:t>Education</a:t>
            </a:r>
            <a:r>
              <a:rPr lang="pt-BR" dirty="0"/>
              <a:t>; 4th ed., 2017.</a:t>
            </a:r>
          </a:p>
          <a:p>
            <a:pPr marL="0" indent="0">
              <a:buNone/>
            </a:pPr>
            <a:r>
              <a:rPr lang="pt-BR" dirty="0"/>
              <a:t>[2] Stuart Russell </a:t>
            </a:r>
            <a:r>
              <a:rPr lang="pt-BR" dirty="0" err="1"/>
              <a:t>and</a:t>
            </a:r>
            <a:r>
              <a:rPr lang="pt-BR" dirty="0"/>
              <a:t> Peter </a:t>
            </a:r>
            <a:r>
              <a:rPr lang="pt-BR" dirty="0" err="1"/>
              <a:t>Norvig</a:t>
            </a:r>
            <a:r>
              <a:rPr lang="pt-BR" dirty="0"/>
              <a:t>, “Artificial </a:t>
            </a:r>
            <a:r>
              <a:rPr lang="pt-BR" dirty="0" err="1"/>
              <a:t>Intelligence</a:t>
            </a:r>
            <a:r>
              <a:rPr lang="pt-BR" dirty="0"/>
              <a:t>: A </a:t>
            </a:r>
            <a:r>
              <a:rPr lang="pt-BR" dirty="0" err="1"/>
              <a:t>Modern</a:t>
            </a:r>
            <a:r>
              <a:rPr lang="pt-BR" dirty="0"/>
              <a:t> Approach,” Prentice Hall Series in Artificial </a:t>
            </a:r>
            <a:r>
              <a:rPr lang="pt-BR" dirty="0" err="1"/>
              <a:t>Intelligence</a:t>
            </a:r>
            <a:r>
              <a:rPr lang="pt-BR" dirty="0"/>
              <a:t>, 3rd ed., 2015.</a:t>
            </a:r>
          </a:p>
          <a:p>
            <a:pPr marL="0" indent="0">
              <a:buNone/>
            </a:pPr>
            <a:r>
              <a:rPr lang="pt-BR" dirty="0"/>
              <a:t>[3] </a:t>
            </a:r>
            <a:r>
              <a:rPr lang="pt-BR" dirty="0" err="1"/>
              <a:t>Aurélien</a:t>
            </a:r>
            <a:r>
              <a:rPr lang="pt-BR" dirty="0"/>
              <a:t> </a:t>
            </a:r>
            <a:r>
              <a:rPr lang="pt-BR" dirty="0" err="1"/>
              <a:t>Géron</a:t>
            </a:r>
            <a:r>
              <a:rPr lang="pt-BR" dirty="0"/>
              <a:t>, “Hands-On </a:t>
            </a:r>
            <a:r>
              <a:rPr lang="pt-BR" dirty="0" err="1"/>
              <a:t>Machine</a:t>
            </a:r>
            <a:r>
              <a:rPr lang="pt-BR" dirty="0"/>
              <a:t> Learning </a:t>
            </a:r>
            <a:r>
              <a:rPr lang="pt-BR" dirty="0" err="1"/>
              <a:t>with</a:t>
            </a:r>
            <a:r>
              <a:rPr lang="pt-BR" dirty="0"/>
              <a:t> </a:t>
            </a:r>
            <a:r>
              <a:rPr lang="pt-BR" dirty="0" err="1"/>
              <a:t>Scikit-Learn</a:t>
            </a:r>
            <a:r>
              <a:rPr lang="pt-BR" dirty="0"/>
              <a:t> </a:t>
            </a:r>
            <a:r>
              <a:rPr lang="pt-BR" dirty="0" err="1"/>
              <a:t>and</a:t>
            </a:r>
            <a:r>
              <a:rPr lang="pt-BR" dirty="0"/>
              <a:t> </a:t>
            </a:r>
            <a:r>
              <a:rPr lang="pt-BR" dirty="0" err="1"/>
              <a:t>TensorFlow</a:t>
            </a:r>
            <a:r>
              <a:rPr lang="pt-BR" dirty="0"/>
              <a:t>: </a:t>
            </a:r>
            <a:r>
              <a:rPr lang="pt-BR" dirty="0" err="1"/>
              <a:t>Concepts</a:t>
            </a:r>
            <a:r>
              <a:rPr lang="pt-BR" dirty="0"/>
              <a:t>, Tools, </a:t>
            </a:r>
            <a:r>
              <a:rPr lang="pt-BR" dirty="0" err="1"/>
              <a:t>and</a:t>
            </a:r>
            <a:r>
              <a:rPr lang="pt-BR" dirty="0"/>
              <a:t> </a:t>
            </a:r>
            <a:r>
              <a:rPr lang="pt-BR" dirty="0" err="1"/>
              <a:t>Techniques</a:t>
            </a:r>
            <a:r>
              <a:rPr lang="pt-BR" dirty="0"/>
              <a:t> </a:t>
            </a:r>
            <a:r>
              <a:rPr lang="pt-BR" dirty="0" err="1"/>
              <a:t>to</a:t>
            </a:r>
            <a:r>
              <a:rPr lang="pt-BR" dirty="0"/>
              <a:t> Build </a:t>
            </a:r>
            <a:r>
              <a:rPr lang="pt-BR" dirty="0" err="1"/>
              <a:t>Intelligent</a:t>
            </a:r>
            <a:r>
              <a:rPr lang="pt-BR" dirty="0"/>
              <a:t> Systems”, 1st ed., </a:t>
            </a:r>
            <a:r>
              <a:rPr lang="pt-BR" dirty="0" err="1"/>
              <a:t>O'Reilly</a:t>
            </a:r>
            <a:r>
              <a:rPr lang="pt-BR" dirty="0"/>
              <a:t> Media, 2017</a:t>
            </a:r>
            <a:r>
              <a:rPr lang="pt-BR" dirty="0" smtClean="0"/>
              <a:t>.</a:t>
            </a:r>
          </a:p>
          <a:p>
            <a:pPr marL="0" indent="0">
              <a:buNone/>
            </a:pPr>
            <a:r>
              <a:rPr lang="pt-BR" dirty="0" smtClean="0"/>
              <a:t>[4] </a:t>
            </a:r>
            <a:r>
              <a:rPr lang="pt-BR" dirty="0"/>
              <a:t>Joseph </a:t>
            </a:r>
            <a:r>
              <a:rPr lang="pt-BR" dirty="0" err="1"/>
              <a:t>Misiti</a:t>
            </a:r>
            <a:r>
              <a:rPr lang="pt-BR" dirty="0"/>
              <a:t>, “</a:t>
            </a:r>
            <a:r>
              <a:rPr lang="pt-BR" dirty="0" err="1"/>
              <a:t>Awesome</a:t>
            </a:r>
            <a:r>
              <a:rPr lang="pt-BR" dirty="0"/>
              <a:t> </a:t>
            </a:r>
            <a:r>
              <a:rPr lang="pt-BR" dirty="0" err="1"/>
              <a:t>Machine</a:t>
            </a:r>
            <a:r>
              <a:rPr lang="pt-BR" dirty="0"/>
              <a:t>-Learning,”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(https://github.com/josephmisiti/awesome-machine-learning</a:t>
            </a:r>
            <a:r>
              <a:rPr lang="pt-BR" dirty="0" smtClean="0"/>
              <a:t>).</a:t>
            </a:r>
            <a:endParaRPr lang="pt-BR" dirty="0"/>
          </a:p>
          <a:p>
            <a:pPr marL="0" indent="0">
              <a:buNone/>
            </a:pPr>
            <a:r>
              <a:rPr lang="pt-BR" dirty="0" smtClean="0"/>
              <a:t>[5] </a:t>
            </a:r>
            <a:r>
              <a:rPr lang="pt-BR" dirty="0"/>
              <a:t>Andriy </a:t>
            </a:r>
            <a:r>
              <a:rPr lang="pt-BR" dirty="0" err="1"/>
              <a:t>Burkov</a:t>
            </a:r>
            <a:r>
              <a:rPr lang="pt-BR" dirty="0"/>
              <a:t>, “The </a:t>
            </a:r>
            <a:r>
              <a:rPr lang="pt-BR" dirty="0" err="1"/>
              <a:t>Hundred</a:t>
            </a:r>
            <a:r>
              <a:rPr lang="pt-BR" dirty="0"/>
              <a:t>-Page </a:t>
            </a:r>
            <a:r>
              <a:rPr lang="pt-BR" dirty="0" err="1"/>
              <a:t>Machine</a:t>
            </a:r>
            <a:r>
              <a:rPr lang="pt-BR" dirty="0"/>
              <a:t>-Learning Book,” Andriy </a:t>
            </a:r>
            <a:r>
              <a:rPr lang="pt-BR" dirty="0" err="1"/>
              <a:t>Burkov</a:t>
            </a:r>
            <a:r>
              <a:rPr lang="pt-BR" dirty="0"/>
              <a:t> 2019.  </a:t>
            </a:r>
          </a:p>
          <a:p>
            <a:pPr marL="0" indent="0">
              <a:buNone/>
            </a:pPr>
            <a:r>
              <a:rPr lang="pt-BR" dirty="0" smtClean="0"/>
              <a:t>[6] </a:t>
            </a:r>
            <a:r>
              <a:rPr lang="pt-BR" dirty="0"/>
              <a:t>C.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Springer, 1st ed., 2006.</a:t>
            </a:r>
          </a:p>
          <a:p>
            <a:pPr marL="0" indent="0">
              <a:buNone/>
            </a:pPr>
            <a:r>
              <a:rPr lang="pt-BR" dirty="0" smtClean="0"/>
              <a:t>[7] </a:t>
            </a:r>
            <a:r>
              <a:rPr lang="pt-BR" dirty="0"/>
              <a:t>S. Haykin, “Neural Networks and Learning Machines,” Prentice Hall, 3ª ed., 2008</a:t>
            </a:r>
            <a:r>
              <a:rPr lang="pt-BR" dirty="0" smtClean="0"/>
              <a:t>.</a:t>
            </a:r>
          </a:p>
          <a:p>
            <a:pPr marL="0" indent="0">
              <a:buNone/>
            </a:pPr>
            <a:r>
              <a:rPr lang="pt-BR" dirty="0" smtClean="0"/>
              <a:t>[</a:t>
            </a:r>
            <a:r>
              <a:rPr lang="pt-BR" dirty="0"/>
              <a:t>8] </a:t>
            </a:r>
            <a:r>
              <a:rPr lang="pt-BR" dirty="0" smtClean="0"/>
              <a:t>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Lista</a:t>
            </a:r>
            <a:r>
              <a:rPr lang="en-US" dirty="0" smtClean="0"/>
              <a:t> #0 </a:t>
            </a:r>
            <a:r>
              <a:rPr lang="en-US" dirty="0" err="1" smtClean="0"/>
              <a:t>já</a:t>
            </a:r>
            <a:r>
              <a:rPr lang="en-US" dirty="0" smtClean="0"/>
              <a:t> </a:t>
            </a:r>
            <a:r>
              <a:rPr lang="en-US" dirty="0" err="1" smtClean="0"/>
              <a:t>está</a:t>
            </a:r>
            <a:r>
              <a:rPr lang="en-US" dirty="0" smtClean="0"/>
              <a:t> </a:t>
            </a:r>
            <a:r>
              <a:rPr lang="en-US" dirty="0" err="1" smtClean="0"/>
              <a:t>disponível</a:t>
            </a:r>
            <a:r>
              <a:rPr lang="en-US" dirty="0" smtClean="0"/>
              <a:t> </a:t>
            </a:r>
            <a:r>
              <a:rPr lang="en-US" dirty="0" err="1" smtClean="0"/>
              <a:t>tanto</a:t>
            </a:r>
            <a:r>
              <a:rPr lang="en-US" dirty="0" smtClean="0"/>
              <a:t> no site </a:t>
            </a:r>
            <a:r>
              <a:rPr lang="en-US" dirty="0" err="1" smtClean="0"/>
              <a:t>quanto</a:t>
            </a:r>
            <a:r>
              <a:rPr lang="en-US" dirty="0" smtClean="0"/>
              <a:t> no MS Teams.</a:t>
            </a:r>
          </a:p>
          <a:p>
            <a:r>
              <a:rPr lang="en-US" dirty="0" err="1" smtClean="0"/>
              <a:t>Lista</a:t>
            </a:r>
            <a:r>
              <a:rPr lang="en-US" dirty="0" smtClean="0"/>
              <a:t> #1 </a:t>
            </a:r>
            <a:r>
              <a:rPr lang="en-US" dirty="0" err="1" smtClean="0"/>
              <a:t>será</a:t>
            </a:r>
            <a:r>
              <a:rPr lang="en-US" dirty="0" smtClean="0"/>
              <a:t> </a:t>
            </a:r>
            <a:r>
              <a:rPr lang="en-US" dirty="0" err="1" smtClean="0"/>
              <a:t>liberada</a:t>
            </a:r>
            <a:r>
              <a:rPr lang="en-US" dirty="0" smtClean="0"/>
              <a:t> </a:t>
            </a:r>
            <a:r>
              <a:rPr lang="en-US" dirty="0" err="1" smtClean="0"/>
              <a:t>ainda</a:t>
            </a:r>
            <a:r>
              <a:rPr lang="en-US" dirty="0" smtClean="0"/>
              <a:t> </a:t>
            </a:r>
            <a:r>
              <a:rPr lang="en-US" dirty="0" err="1" smtClean="0"/>
              <a:t>hoje</a:t>
            </a:r>
            <a:r>
              <a:rPr lang="en-US" dirty="0" smtClean="0"/>
              <a:t>.</a:t>
            </a:r>
          </a:p>
          <a:p>
            <a:r>
              <a:rPr lang="en-US" dirty="0" err="1" smtClean="0">
                <a:hlinkClick r:id="rId2"/>
              </a:rPr>
              <a:t>Projeto</a:t>
            </a:r>
            <a:r>
              <a:rPr lang="en-US" dirty="0" smtClean="0">
                <a:hlinkClick r:id="rId2"/>
              </a:rPr>
              <a:t> </a:t>
            </a:r>
            <a:r>
              <a:rPr lang="en-US" dirty="0" err="1" smtClean="0">
                <a:hlinkClick r:id="rId2"/>
              </a:rPr>
              <a:t>Prático</a:t>
            </a:r>
            <a:endParaRPr lang="en-US" dirty="0" smtClean="0"/>
          </a:p>
          <a:p>
            <a:r>
              <a:rPr lang="en-US" dirty="0" err="1" smtClean="0"/>
              <a:t>Entregas</a:t>
            </a:r>
            <a:r>
              <a:rPr lang="en-US" dirty="0" smtClean="0"/>
              <a:t> </a:t>
            </a:r>
            <a:r>
              <a:rPr lang="en-US" dirty="0" err="1" smtClean="0"/>
              <a:t>devem</a:t>
            </a:r>
            <a:r>
              <a:rPr lang="en-US" dirty="0"/>
              <a:t> </a:t>
            </a:r>
            <a:r>
              <a:rPr lang="en-US" dirty="0" err="1" smtClean="0"/>
              <a:t>ser</a:t>
            </a:r>
            <a:r>
              <a:rPr lang="en-US" dirty="0" smtClean="0"/>
              <a:t> </a:t>
            </a:r>
            <a:r>
              <a:rPr lang="en-US" dirty="0" err="1" smtClean="0"/>
              <a:t>feitas</a:t>
            </a:r>
            <a:r>
              <a:rPr lang="en-US" dirty="0" smtClean="0"/>
              <a:t> </a:t>
            </a:r>
            <a:r>
              <a:rPr lang="en-US" dirty="0" err="1" smtClean="0"/>
              <a:t>tanto</a:t>
            </a:r>
            <a:r>
              <a:rPr lang="en-US" dirty="0" smtClean="0"/>
              <a:t> no GitHub </a:t>
            </a:r>
            <a:r>
              <a:rPr lang="en-US" dirty="0" err="1" smtClean="0"/>
              <a:t>quanto</a:t>
            </a:r>
            <a:r>
              <a:rPr lang="en-US" dirty="0" smtClean="0"/>
              <a:t> no MS Teams.</a:t>
            </a:r>
          </a:p>
          <a:p>
            <a:pPr lvl="1"/>
            <a:r>
              <a:rPr lang="en-US" dirty="0" smtClean="0"/>
              <a:t>Meu </a:t>
            </a:r>
            <a:r>
              <a:rPr lang="en-US" dirty="0" err="1" smtClean="0"/>
              <a:t>controle</a:t>
            </a:r>
            <a:r>
              <a:rPr lang="en-US" dirty="0" smtClean="0"/>
              <a:t> de </a:t>
            </a:r>
            <a:r>
              <a:rPr lang="en-US" dirty="0" err="1" smtClean="0"/>
              <a:t>entregas</a:t>
            </a:r>
            <a:r>
              <a:rPr lang="en-US" dirty="0" smtClean="0"/>
              <a:t> </a:t>
            </a:r>
            <a:r>
              <a:rPr lang="en-US" dirty="0" err="1" smtClean="0"/>
              <a:t>será</a:t>
            </a:r>
            <a:r>
              <a:rPr lang="en-US" dirty="0" smtClean="0"/>
              <a:t> via MS Teams e a </a:t>
            </a:r>
            <a:r>
              <a:rPr lang="en-US" dirty="0" err="1" smtClean="0"/>
              <a:t>correção</a:t>
            </a:r>
            <a:r>
              <a:rPr lang="en-US" dirty="0" smtClean="0"/>
              <a:t> </a:t>
            </a:r>
            <a:r>
              <a:rPr lang="en-US" dirty="0" err="1" smtClean="0"/>
              <a:t>será</a:t>
            </a:r>
            <a:r>
              <a:rPr lang="en-US" dirty="0" smtClean="0"/>
              <a:t> </a:t>
            </a:r>
            <a:r>
              <a:rPr lang="en-US" dirty="0" err="1" smtClean="0"/>
              <a:t>através</a:t>
            </a:r>
            <a:r>
              <a:rPr lang="en-US" dirty="0" smtClean="0"/>
              <a:t> do GitHub.</a:t>
            </a:r>
          </a:p>
          <a:p>
            <a:pPr lvl="1"/>
            <a:r>
              <a:rPr lang="en-US" dirty="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site: </a:t>
            </a:r>
            <a:endParaRPr lang="pt-BR" dirty="0"/>
          </a:p>
          <a:p>
            <a:pPr lvl="1"/>
            <a:r>
              <a:rPr lang="pt-BR" u="sng" dirty="0"/>
              <a:t>https://www.inatel.br/docentes/felipefigueiredo/</a:t>
            </a:r>
            <a:r>
              <a:rPr lang="pt-BR" dirty="0"/>
              <a:t> </a:t>
            </a:r>
            <a:endParaRPr lang="pt-BR" dirty="0" smtClean="0"/>
          </a:p>
          <a:p>
            <a:r>
              <a:rPr lang="pt-BR" dirty="0" smtClean="0"/>
              <a:t>Horário de Atendimento</a:t>
            </a:r>
          </a:p>
          <a:p>
            <a:pPr lvl="1"/>
            <a:r>
              <a:rPr lang="pt-BR" dirty="0" smtClean="0"/>
              <a:t>Todas as Quintas-Feiras das 15:30 às 17:30 via MS Teams.</a:t>
            </a:r>
            <a:endParaRPr lang="pt-BR" dirty="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xmlns=""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xmlns=""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xmlns=""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xmlns=""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xmlns=""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xmlns=""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xmlns=""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Pouco de História</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7"/>
            <a:ext cx="8049600" cy="4726839"/>
          </a:xfrm>
        </p:spPr>
        <p:txBody>
          <a:bodyPr>
            <a:normAutofit fontScale="77500" lnSpcReduction="20000"/>
          </a:bodyPr>
          <a:lstStyle/>
          <a:p>
            <a:pPr marL="171450" lvl="0" indent="-171450" algn="just">
              <a:lnSpc>
                <a:spcPct val="100000"/>
              </a:lnSpc>
              <a:spcBef>
                <a:spcPts val="0"/>
              </a:spcBef>
              <a:defRPr/>
            </a:pPr>
            <a:r>
              <a:rPr lang="pt-BR" dirty="0"/>
              <a:t>A ideia de criar uma máquina pensante ou uma criatura artificial que imitasse as habilidades humanas é muito antiga, remontando à Grécia antiga.</a:t>
            </a:r>
          </a:p>
          <a:p>
            <a:pPr marL="171450" indent="-171450" algn="just"/>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lgn="just"/>
            <a:r>
              <a:rPr lang="pt-BR" b="1" dirty="0"/>
              <a:t>300 A.C.</a:t>
            </a:r>
            <a:r>
              <a:rPr lang="pt-BR" dirty="0"/>
              <a:t>: Aristóteles almejava substituir a mão-de-obra escrava por objetos autônomos.</a:t>
            </a:r>
          </a:p>
          <a:p>
            <a:pPr marL="171450" indent="-171450" algn="just"/>
            <a:r>
              <a:rPr lang="pt-BR" b="1" dirty="0"/>
              <a:t>1642</a:t>
            </a:r>
            <a:r>
              <a:rPr lang="pt-BR" dirty="0"/>
              <a:t>: Pascal constrói a primeira calculadora mecânica do mundo, a </a:t>
            </a:r>
            <a:r>
              <a:rPr lang="pt-BR" i="1" dirty="0"/>
              <a:t>La </a:t>
            </a:r>
            <a:r>
              <a:rPr lang="pt-BR" i="1" dirty="0" err="1"/>
              <a:t>pascaline</a:t>
            </a:r>
            <a:r>
              <a:rPr lang="pt-BR" dirty="0"/>
              <a:t>.</a:t>
            </a:r>
          </a:p>
          <a:p>
            <a:pPr marL="171450" indent="-171450" algn="just"/>
            <a:r>
              <a:rPr lang="pt-BR" b="1" dirty="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lgn="just"/>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a16="http://schemas.microsoft.com/office/drawing/2014/main" xmlns=""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xmlns=""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7" y="583021"/>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xmlns=""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0240" y="3861561"/>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scaline">
            <a:extLst>
              <a:ext uri="{FF2B5EF4-FFF2-40B4-BE49-F238E27FC236}">
                <a16:creationId xmlns:a16="http://schemas.microsoft.com/office/drawing/2014/main" xmlns="" id="{B0B157E1-9DA9-4DA1-A349-4CD7346679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3838" y="2566098"/>
            <a:ext cx="2102222" cy="11479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xmlns="" id="{D4EAB289-8CAC-4ABF-B285-D83ABB55D3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Pouco de História (continuação)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199" y="1690687"/>
            <a:ext cx="8049600" cy="4726839"/>
          </a:xfrm>
        </p:spPr>
        <p:txBody>
          <a:bodyPr>
            <a:normAutofit fontScale="70000" lnSpcReduction="20000"/>
          </a:bodyPr>
          <a:lstStyle/>
          <a:p>
            <a:pPr marL="171450" indent="-171450" algn="just"/>
            <a:r>
              <a:rPr lang="pt-BR" b="1" dirty="0" smtClean="0"/>
              <a:t>1847</a:t>
            </a:r>
            <a:r>
              <a:rPr lang="pt-BR" dirty="0" smtClean="0"/>
              <a:t>: George Boole cria a lógica booleana, lançando as bases para a era da informação.</a:t>
            </a:r>
          </a:p>
          <a:p>
            <a:pPr marL="171450" indent="-171450" algn="just"/>
            <a:r>
              <a:rPr lang="pt-BR" b="1" dirty="0" smtClean="0"/>
              <a:t>1943</a:t>
            </a:r>
            <a:r>
              <a:rPr lang="pt-BR" dirty="0" smtClean="0"/>
              <a:t>: Alan Turing e um grupo de codebreakers constroem Colossus, o primeiro computador programável, digital e eletrônico do mundo.</a:t>
            </a:r>
          </a:p>
          <a:p>
            <a:pPr marL="171450" indent="-171450" algn="just"/>
            <a:r>
              <a:rPr lang="pt-BR" b="1" dirty="0" smtClean="0"/>
              <a:t>1945</a:t>
            </a:r>
            <a:r>
              <a:rPr lang="pt-BR" dirty="0" smtClean="0"/>
              <a:t>: ENIAC, o primeiro computador de uso-geral é construído.</a:t>
            </a:r>
          </a:p>
          <a:p>
            <a:pPr marL="171450" indent="-171450" algn="just"/>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lgn="just"/>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lgn="just"/>
            <a:r>
              <a:rPr lang="pt-BR" b="1" dirty="0" smtClean="0"/>
              <a:t>1952</a:t>
            </a:r>
            <a:r>
              <a:rPr lang="pt-BR" dirty="0" smtClean="0"/>
              <a:t>: Arthur Samuel cria o primeiro programa de auto-aprendizagem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a:p>
            <a:pPr marL="171450" indent="-171450" algn="just"/>
            <a:r>
              <a:rPr lang="pt-BR" b="1" dirty="0" smtClean="0"/>
              <a:t>1956</a:t>
            </a:r>
            <a:r>
              <a:rPr lang="pt-BR" dirty="0" smtClean="0"/>
              <a:t>: Surgimento da área de pesquisa em IA em um workshop no Dartmouth College nos EUA onde o termo IA foi cunhado por John McCarthy.</a:t>
            </a:r>
            <a:endParaRPr lang="pt-BR" dirty="0"/>
          </a:p>
        </p:txBody>
      </p:sp>
      <p:pic>
        <p:nvPicPr>
          <p:cNvPr id="4" name="Picture 2" descr="Image result for john mccarthy">
            <a:extLst>
              <a:ext uri="{FF2B5EF4-FFF2-40B4-BE49-F238E27FC236}">
                <a16:creationId xmlns:a16="http://schemas.microsoft.com/office/drawing/2014/main" xmlns=""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lossus alan turing">
            <a:extLst>
              <a:ext uri="{FF2B5EF4-FFF2-40B4-BE49-F238E27FC236}">
                <a16:creationId xmlns:a16="http://schemas.microsoft.com/office/drawing/2014/main" xmlns="" id="{F56BD830-39B0-4A51-9758-D6E9B7E373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2628" y="1628451"/>
            <a:ext cx="1940294" cy="12951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xmlns="" id="{0862E423-1136-4EDB-B2A9-B1FA8CD4B8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70986" y="57121"/>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xmlns="" id="{A7485DFF-FD1A-4CA1-88F9-4E9A4732E5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xmlns="" id="{0479D633-174D-4192-A861-8562799275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78098" y="174056"/>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Pouco de História (continuação)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200" y="1690689"/>
            <a:ext cx="8048626" cy="4271962"/>
          </a:xfrm>
        </p:spPr>
        <p:txBody>
          <a:bodyPr>
            <a:normAutofit fontScale="77500" lnSpcReduction="20000"/>
          </a:bodyPr>
          <a:lstStyle/>
          <a:p>
            <a:pPr marL="171450" indent="-171450" algn="just"/>
            <a:r>
              <a:rPr lang="pt-BR" b="1" dirty="0"/>
              <a:t>1957</a:t>
            </a:r>
            <a:r>
              <a:rPr lang="pt-BR" dirty="0"/>
              <a:t>: </a:t>
            </a:r>
            <a:r>
              <a:rPr lang="pt-BR" dirty="0" err="1"/>
              <a:t>Newell</a:t>
            </a:r>
            <a:r>
              <a:rPr lang="pt-BR" dirty="0"/>
              <a:t> e Simon criam o </a:t>
            </a:r>
            <a:r>
              <a:rPr lang="pt-BR" i="1" dirty="0"/>
              <a:t>Solucionador de Problemas Gerais</a:t>
            </a:r>
            <a:r>
              <a:rPr lang="pt-BR" dirty="0"/>
              <a:t>, um programa para resolução de problemas (e.g., provas de teoremas, problemas </a:t>
            </a:r>
            <a:r>
              <a:rPr lang="pt-BR" dirty="0" smtClean="0"/>
              <a:t>de </a:t>
            </a:r>
            <a:r>
              <a:rPr lang="pt-BR" dirty="0"/>
              <a:t>geometria, jogo de xadrez, etc.)</a:t>
            </a:r>
          </a:p>
          <a:p>
            <a:pPr marL="171450" indent="-171450" algn="just"/>
            <a:r>
              <a:rPr lang="pt-BR" b="1" dirty="0"/>
              <a:t>1958</a:t>
            </a:r>
            <a:r>
              <a:rPr lang="pt-BR" dirty="0"/>
              <a:t>: John McCarthy cria a linguagem </a:t>
            </a:r>
            <a:r>
              <a:rPr lang="pt-BR" i="1" dirty="0" err="1"/>
              <a:t>Lisp</a:t>
            </a:r>
            <a:r>
              <a:rPr lang="pt-BR" dirty="0"/>
              <a:t>, que foi a linguagem para desenvolvimento de IA dominante até os anos 90.</a:t>
            </a:r>
          </a:p>
          <a:p>
            <a:pPr marL="171450" indent="-171450" algn="just"/>
            <a:r>
              <a:rPr lang="pt-BR" b="1" dirty="0"/>
              <a:t>1958</a:t>
            </a:r>
            <a:r>
              <a:rPr lang="pt-BR" dirty="0"/>
              <a:t>: Frank </a:t>
            </a:r>
            <a:r>
              <a:rPr lang="pt-BR" dirty="0" err="1"/>
              <a:t>Rosenblatt</a:t>
            </a:r>
            <a:r>
              <a:rPr lang="pt-BR" dirty="0"/>
              <a:t> cria a primeira rede neural artificial, chamada de </a:t>
            </a:r>
            <a:r>
              <a:rPr lang="pt-BR" i="1" dirty="0" err="1"/>
              <a:t>Perceptron</a:t>
            </a:r>
            <a:r>
              <a:rPr lang="pt-BR" dirty="0"/>
              <a:t>.</a:t>
            </a:r>
          </a:p>
          <a:p>
            <a:pPr marL="171450" indent="-171450" algn="just"/>
            <a:r>
              <a:rPr lang="pt-BR" b="1" dirty="0"/>
              <a:t>1959</a:t>
            </a:r>
            <a:r>
              <a:rPr lang="pt-BR" dirty="0"/>
              <a:t>: Arthur Samuel cunha o termo </a:t>
            </a:r>
            <a:r>
              <a:rPr lang="pt-BR" i="1" dirty="0"/>
              <a:t>Aprendizado de Máquina </a:t>
            </a:r>
            <a:r>
              <a:rPr lang="pt-BR" dirty="0"/>
              <a:t>enquanto trabalhava na IBM.</a:t>
            </a:r>
          </a:p>
          <a:p>
            <a:pPr marL="171450" indent="-171450" algn="just"/>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	</a:t>
            </a:r>
          </a:p>
          <a:p>
            <a:pPr marL="171450" indent="-171450" algn="just"/>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2050" name="Picture 2" descr="Image result for lisp">
            <a:extLst>
              <a:ext uri="{FF2B5EF4-FFF2-40B4-BE49-F238E27FC236}">
                <a16:creationId xmlns:a16="http://schemas.microsoft.com/office/drawing/2014/main" xmlns="" id="{BB1B4928-C067-4BE5-B92E-095C31479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887" y="282134"/>
            <a:ext cx="1748166" cy="11654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erceptron">
            <a:extLst>
              <a:ext uri="{FF2B5EF4-FFF2-40B4-BE49-F238E27FC236}">
                <a16:creationId xmlns:a16="http://schemas.microsoft.com/office/drawing/2014/main" xmlns="" id="{72F489A9-FB97-4D0C-B0D2-799A234A4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7968" y="1627247"/>
            <a:ext cx="2448337" cy="14192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xmlns="" id="{322770BB-38B5-4500-A6C0-20035CF36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968" y="3405790"/>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xmlns="" id="{60FE6413-125D-4633-93FE-C3E00FB7D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0429" y="5074501"/>
            <a:ext cx="2371450" cy="1776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CE27FD-CD77-4AE2-9DC9-2670A14C37ED}"/>
              </a:ext>
            </a:extLst>
          </p:cNvPr>
          <p:cNvSpPr>
            <a:spLocks noGrp="1"/>
          </p:cNvSpPr>
          <p:nvPr>
            <p:ph type="title"/>
          </p:nvPr>
        </p:nvSpPr>
        <p:spPr/>
        <p:txBody>
          <a:bodyPr/>
          <a:lstStyle/>
          <a:p>
            <a:r>
              <a:rPr lang="pt-BR" dirty="0"/>
              <a:t>Um Pouco de História (continuação)</a:t>
            </a:r>
          </a:p>
        </p:txBody>
      </p:sp>
      <p:sp>
        <p:nvSpPr>
          <p:cNvPr id="3" name="Espaço Reservado para Conteúdo 2">
            <a:extLst>
              <a:ext uri="{FF2B5EF4-FFF2-40B4-BE49-F238E27FC236}">
                <a16:creationId xmlns:a16="http://schemas.microsoft.com/office/drawing/2014/main" xmlns="" id="{24C18954-F9B7-41B9-A96D-978A06BDF15B}"/>
              </a:ext>
            </a:extLst>
          </p:cNvPr>
          <p:cNvSpPr>
            <a:spLocks noGrp="1"/>
          </p:cNvSpPr>
          <p:nvPr>
            <p:ph idx="1"/>
          </p:nvPr>
        </p:nvSpPr>
        <p:spPr>
          <a:xfrm>
            <a:off x="838200" y="1690689"/>
            <a:ext cx="8048626" cy="4271962"/>
          </a:xfrm>
        </p:spPr>
        <p:txBody>
          <a:bodyPr>
            <a:normAutofit fontScale="70000" lnSpcReduction="20000"/>
          </a:bodyPr>
          <a:lstStyle/>
          <a:p>
            <a:pPr marL="171450" indent="-171450" algn="just"/>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lgn="just"/>
            <a:r>
              <a:rPr lang="pt-BR" sz="2700" b="1" dirty="0"/>
              <a:t>2002</a:t>
            </a:r>
            <a:r>
              <a:rPr lang="pt-BR" sz="2700" dirty="0"/>
              <a:t>: O primeiro aspirador de pó robótico, chamado de </a:t>
            </a:r>
            <a:r>
              <a:rPr lang="pt-BR" sz="2700" i="1" dirty="0" err="1"/>
              <a:t>Roomba</a:t>
            </a:r>
            <a:r>
              <a:rPr lang="pt-BR" sz="2700" dirty="0"/>
              <a:t>, é lançado pela </a:t>
            </a:r>
            <a:r>
              <a:rPr lang="pt-BR" sz="2700" i="1" dirty="0" err="1"/>
              <a:t>iRobot</a:t>
            </a:r>
            <a:r>
              <a:rPr lang="pt-BR" sz="2700" dirty="0"/>
              <a:t>.</a:t>
            </a:r>
          </a:p>
          <a:p>
            <a:pPr marL="171450" indent="-171450" algn="just"/>
            <a:r>
              <a:rPr lang="pt-BR" sz="2700" b="1" dirty="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lgn="just"/>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lgn="just"/>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lgn="just"/>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lgn="just"/>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a16="http://schemas.microsoft.com/office/drawing/2014/main" xmlns=""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7691" y="1724714"/>
            <a:ext cx="1370355" cy="2059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roomba">
            <a:extLst>
              <a:ext uri="{FF2B5EF4-FFF2-40B4-BE49-F238E27FC236}">
                <a16:creationId xmlns:a16="http://schemas.microsoft.com/office/drawing/2014/main" xmlns="" id="{490A3C2C-358D-4AEA-8B4E-B971F64B7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9946" y="331099"/>
            <a:ext cx="2265255" cy="11362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xmlns="" id="{FC0EC37E-0630-452D-8CBB-AAFD597984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0110" y="3974053"/>
            <a:ext cx="2292257" cy="1362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xmlns="" id="{1717A1D9-3B83-4571-A3EF-40F01040C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6491" y="5452069"/>
            <a:ext cx="2013510" cy="133989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xmlns="" id="{3CE9AE47-5313-4135-98F9-60B292EAF4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3285" y="5485022"/>
            <a:ext cx="1856196" cy="127399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xmlns="" id="{7567AAEB-A1B9-48D0-9C96-DA67B5090D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0346" y="5492784"/>
            <a:ext cx="2516940" cy="125847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xmlns="" id="{267F81BC-8B00-4181-BA8F-2BD9F65A4E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7746" y="5619513"/>
            <a:ext cx="2244776" cy="112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Inteligência + Artificial (IA)</a:t>
            </a:r>
            <a:endParaRPr lang="nl-BE" dirty="0"/>
          </a:p>
        </p:txBody>
      </p:sp>
      <p:sp>
        <p:nvSpPr>
          <p:cNvPr id="3" name="Content Placeholder 2"/>
          <p:cNvSpPr>
            <a:spLocks noGrp="1"/>
          </p:cNvSpPr>
          <p:nvPr>
            <p:ph idx="1"/>
          </p:nvPr>
        </p:nvSpPr>
        <p:spPr>
          <a:xfrm>
            <a:off x="838201" y="1825625"/>
            <a:ext cx="9115424" cy="4836432"/>
          </a:xfrm>
        </p:spPr>
        <p:txBody>
          <a:bodyPr>
            <a:normAutofit fontScale="85000" lnSpcReduction="20000"/>
          </a:bodyPr>
          <a:lstStyle/>
          <a:p>
            <a:pPr algn="just"/>
            <a:r>
              <a:rPr lang="pt-BR" dirty="0" smtClean="0"/>
              <a:t>Vocês já refletiram sobre a definição destas duas palavras?</a:t>
            </a:r>
          </a:p>
          <a:p>
            <a:pPr marL="171450" indent="-171450" algn="just"/>
            <a:r>
              <a:rPr lang="pt-BR" sz="3300" b="1" dirty="0" smtClean="0">
                <a:cs typeface="Calibri"/>
              </a:rPr>
              <a:t>Inteligência</a:t>
            </a:r>
            <a:r>
              <a:rPr lang="pt-BR" dirty="0" smtClean="0">
                <a:cs typeface="Calibri"/>
              </a:rPr>
              <a:t>: são as </a:t>
            </a:r>
            <a:r>
              <a:rPr lang="pt-BR" b="1" dirty="0" smtClean="0"/>
              <a:t>habilidades mentais</a:t>
            </a:r>
            <a:r>
              <a:rPr lang="pt-BR" dirty="0" smtClean="0"/>
              <a:t> de </a:t>
            </a:r>
            <a:r>
              <a:rPr lang="pt-BR" b="1" dirty="0" smtClean="0"/>
              <a:t>conhecer</a:t>
            </a:r>
            <a:r>
              <a:rPr lang="pt-BR" dirty="0" smtClean="0"/>
              <a:t>, </a:t>
            </a:r>
            <a:r>
              <a:rPr lang="pt-BR" b="1" dirty="0" smtClean="0"/>
              <a:t>compreender</a:t>
            </a:r>
            <a:r>
              <a:rPr lang="pt-BR" dirty="0" smtClean="0"/>
              <a:t>, </a:t>
            </a:r>
            <a:r>
              <a:rPr lang="pt-BR" b="1" dirty="0" smtClean="0"/>
              <a:t>aprender</a:t>
            </a:r>
            <a:r>
              <a:rPr lang="pt-BR" dirty="0" smtClean="0"/>
              <a:t>, </a:t>
            </a:r>
            <a:r>
              <a:rPr lang="pt-BR" b="1" dirty="0" smtClean="0"/>
              <a:t>resolver problemas </a:t>
            </a:r>
            <a:r>
              <a:rPr lang="pt-BR" dirty="0" smtClean="0"/>
              <a:t>e </a:t>
            </a:r>
            <a:r>
              <a:rPr lang="pt-BR" b="1" dirty="0" smtClean="0"/>
              <a:t>adaptar-se</a:t>
            </a:r>
            <a:r>
              <a:rPr lang="pt-BR" dirty="0" smtClean="0"/>
              <a:t>.</a:t>
            </a:r>
          </a:p>
          <a:p>
            <a:pPr marL="628650" lvl="1" indent="-171450" algn="just"/>
            <a:r>
              <a:rPr lang="pt-BR" b="1" dirty="0" smtClean="0">
                <a:cs typeface="Calibri"/>
              </a:rPr>
              <a:t>Latim</a:t>
            </a:r>
            <a:r>
              <a:rPr lang="pt-BR" dirty="0" smtClean="0">
                <a:cs typeface="Calibri"/>
              </a:rPr>
              <a:t> -&gt; prefixo </a:t>
            </a:r>
            <a:r>
              <a:rPr lang="pt-BR" i="1" dirty="0" smtClean="0">
                <a:cs typeface="Calibri"/>
              </a:rPr>
              <a:t>inter</a:t>
            </a:r>
            <a:r>
              <a:rPr lang="pt-BR" dirty="0" smtClean="0">
                <a:cs typeface="Calibri"/>
              </a:rPr>
              <a:t>: “entre” + sufixo </a:t>
            </a:r>
            <a:r>
              <a:rPr lang="pt-BR" i="1" dirty="0" smtClean="0">
                <a:cs typeface="Calibri"/>
              </a:rPr>
              <a:t>legere</a:t>
            </a:r>
            <a:r>
              <a:rPr lang="pt-BR" dirty="0" smtClean="0">
                <a:cs typeface="Calibri"/>
              </a:rPr>
              <a:t>: “escolha” =&gt; entre escolhas.</a:t>
            </a:r>
          </a:p>
          <a:p>
            <a:pPr marL="628650" lvl="1" indent="-171450" algn="just"/>
            <a:r>
              <a:rPr lang="pt-BR" b="1" dirty="0" smtClean="0"/>
              <a:t>Capacidade </a:t>
            </a:r>
            <a:r>
              <a:rPr lang="pt-BR" b="1" dirty="0"/>
              <a:t>de escolha </a:t>
            </a:r>
            <a:r>
              <a:rPr lang="pt-BR" dirty="0"/>
              <a:t>de um indivíduo entre as várias possibilidades ou opções que lhe são apresentadas</a:t>
            </a:r>
            <a:r>
              <a:rPr lang="pt-BR" dirty="0" smtClean="0"/>
              <a:t>.</a:t>
            </a:r>
            <a:endParaRPr lang="pt-BR" dirty="0">
              <a:cs typeface="Calibri"/>
            </a:endParaRPr>
          </a:p>
          <a:p>
            <a:pPr marL="171450" indent="-171450" algn="just"/>
            <a:r>
              <a:rPr lang="pt-BR" sz="3300" b="1" dirty="0" smtClean="0"/>
              <a:t>Artificial</a:t>
            </a:r>
            <a:r>
              <a:rPr lang="pt-BR" dirty="0" smtClean="0"/>
              <a:t>: produzido </a:t>
            </a:r>
            <a:r>
              <a:rPr lang="pt-BR" dirty="0"/>
              <a:t>pela mão do homem, não pela </a:t>
            </a:r>
            <a:r>
              <a:rPr lang="pt-BR" dirty="0" smtClean="0"/>
              <a:t>natureza, geralmente como </a:t>
            </a:r>
            <a:r>
              <a:rPr lang="pt-BR" dirty="0"/>
              <a:t>uma cópia de algo </a:t>
            </a:r>
            <a:r>
              <a:rPr lang="pt-BR" dirty="0" smtClean="0"/>
              <a:t>natural.</a:t>
            </a:r>
          </a:p>
          <a:p>
            <a:pPr marL="0" indent="0" algn="just">
              <a:buNone/>
            </a:pPr>
            <a:endParaRPr lang="pt-BR" sz="1300" b="1" dirty="0">
              <a:cs typeface="Calibri"/>
            </a:endParaRPr>
          </a:p>
          <a:p>
            <a:pPr marL="0" indent="0" algn="ctr">
              <a:buNone/>
            </a:pPr>
            <a:r>
              <a:rPr lang="pt-BR" sz="3600" b="1" i="1" dirty="0">
                <a:cs typeface="Calibri"/>
              </a:rPr>
              <a:t>Habilidades mentais desenvolvidas de forma não natural pela mão do homem</a:t>
            </a:r>
            <a:r>
              <a:rPr lang="pt-BR" sz="3600" b="1" i="1" dirty="0" smtClean="0">
                <a:cs typeface="Calibri"/>
              </a:rPr>
              <a:t>.</a:t>
            </a:r>
          </a:p>
          <a:p>
            <a:pPr marL="0" indent="0" algn="ctr">
              <a:buNone/>
            </a:pPr>
            <a:endParaRPr lang="pt-BR" sz="1300" b="1" i="1" dirty="0">
              <a:cs typeface="Calibri"/>
            </a:endParaRPr>
          </a:p>
          <a:p>
            <a:pPr marL="0" indent="0" algn="ctr">
              <a:buNone/>
            </a:pPr>
            <a:r>
              <a:rPr lang="pt-BR" sz="3600" b="1" i="1" dirty="0" smtClean="0">
                <a:cs typeface="Calibri"/>
              </a:rPr>
              <a:t>Cópias de habilidades mentais humanas criadas de forma não natural 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9953625" y="3968"/>
            <a:ext cx="2238375" cy="2047875"/>
          </a:xfrm>
          <a:prstGeom prst="rect">
            <a:avLst/>
          </a:prstGeom>
        </p:spPr>
      </p:pic>
      <p:pic>
        <p:nvPicPr>
          <p:cNvPr id="5" name="Picture 4"/>
          <p:cNvPicPr>
            <a:picLocks noChangeAspect="1"/>
          </p:cNvPicPr>
          <p:nvPr/>
        </p:nvPicPr>
        <p:blipFill>
          <a:blip r:embed="rId4"/>
          <a:stretch>
            <a:fillRect/>
          </a:stretch>
        </p:blipFill>
        <p:spPr>
          <a:xfrm>
            <a:off x="9953624" y="5389483"/>
            <a:ext cx="2238375" cy="1489537"/>
          </a:xfrm>
          <a:prstGeom prst="rect">
            <a:avLst/>
          </a:prstGeom>
        </p:spPr>
      </p:pic>
    </p:spTree>
    <p:extLst>
      <p:ext uri="{BB962C8B-B14F-4D97-AF65-F5344CB8AC3E}">
        <p14:creationId xmlns:p14="http://schemas.microsoft.com/office/powerpoint/2010/main" val="136606224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7918</Words>
  <Application>Microsoft Office PowerPoint</Application>
  <PresentationFormat>Widescreen</PresentationFormat>
  <Paragraphs>704</Paragraphs>
  <Slides>50</Slides>
  <Notes>38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Cambria Math</vt:lpstr>
      <vt:lpstr>Courier New</vt:lpstr>
      <vt:lpstr>Wingdings</vt:lpstr>
      <vt:lpstr>Tema do Office</vt:lpstr>
      <vt:lpstr>TP555 - Inteligência Artificial e Machine Learning: Introdução</vt:lpstr>
      <vt:lpstr>Objetivos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Algumas Aplicações em Comunicações Digitais</vt:lpstr>
      <vt:lpstr>Exemplos interessantes de uso da IA</vt:lpstr>
      <vt:lpstr>Foco do Curso</vt:lpstr>
      <vt:lpstr>Mas então, o que é ML?</vt:lpstr>
      <vt:lpstr>Por que ML se tornou tão importante?</vt:lpstr>
      <vt:lpstr>Tipos de Aprendizado de Máquina</vt:lpstr>
      <vt:lpstr>Aprendizado Supervisionado</vt:lpstr>
      <vt:lpstr>Principais Algoritmos para Aprendizado Supervisionado</vt:lpstr>
      <vt:lpstr>Aprendizado Não-Supervisionado</vt:lpstr>
      <vt:lpstr>Aprendizado Não-Supervisionado</vt:lpstr>
      <vt:lpstr>Principais Algoritmos para Aprendizado Não-Supervisionado</vt:lpstr>
      <vt:lpstr>Principais Algoritmos para Aprendizado Não-Supervisionado</vt:lpstr>
      <vt:lpstr>Aprendizado Semi-Supervisionado</vt:lpstr>
      <vt:lpstr>Aprendizado Por Reforço</vt:lpstr>
      <vt:lpstr>Principais Algoritmos de Aprendizado Por Reforço</vt:lpstr>
      <vt:lpstr>Aprendizado Evolutivo</vt:lpstr>
      <vt:lpstr>Principais Algoritmos de Aprendizado Evolutivo</vt:lpstr>
      <vt:lpstr>Tipos de Treinamento</vt:lpstr>
      <vt:lpstr>Treinamento em Batelada</vt:lpstr>
      <vt:lpstr>Treinamento Incremental</vt:lpstr>
      <vt:lpstr>PowerPoint Presentation</vt:lpstr>
      <vt:lpstr>O que é Python?</vt:lpstr>
      <vt:lpstr>Por que Python?</vt:lpstr>
      <vt:lpstr>Programação Científica e Python</vt:lpstr>
      <vt:lpstr>Jupyter</vt:lpstr>
      <vt:lpstr>Goolge Colaboratory (Colab)</vt:lpstr>
      <vt:lpstr>PowerPoint Presentation</vt:lpstr>
      <vt:lpstr>PowerPoint Presentation</vt:lpstr>
      <vt:lpstr>PowerPoint Presentation</vt:lpstr>
      <vt:lpstr>PowerPoint Presentation</vt:lpstr>
      <vt:lpstr>Outras Bibliotecas Científicas</vt:lpstr>
      <vt:lpstr>Referências</vt:lpstr>
      <vt:lpstr>Avisos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1114</cp:revision>
  <dcterms:created xsi:type="dcterms:W3CDTF">2020-01-20T13:50:05Z</dcterms:created>
  <dcterms:modified xsi:type="dcterms:W3CDTF">2020-08-08T16:45:13Z</dcterms:modified>
</cp:coreProperties>
</file>